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2"/>
  </p:notesMasterIdLst>
  <p:sldIdLst>
    <p:sldId id="431" r:id="rId2"/>
    <p:sldId id="432" r:id="rId3"/>
    <p:sldId id="257" r:id="rId4"/>
    <p:sldId id="258" r:id="rId5"/>
    <p:sldId id="259" r:id="rId6"/>
    <p:sldId id="260" r:id="rId7"/>
    <p:sldId id="261" r:id="rId8"/>
    <p:sldId id="262" r:id="rId9"/>
    <p:sldId id="434" r:id="rId10"/>
    <p:sldId id="264" r:id="rId11"/>
    <p:sldId id="265" r:id="rId12"/>
    <p:sldId id="266" r:id="rId13"/>
    <p:sldId id="267" r:id="rId14"/>
    <p:sldId id="268" r:id="rId15"/>
    <p:sldId id="269" r:id="rId16"/>
    <p:sldId id="433" r:id="rId17"/>
    <p:sldId id="270" r:id="rId18"/>
    <p:sldId id="271" r:id="rId19"/>
    <p:sldId id="272" r:id="rId20"/>
    <p:sldId id="435" r:id="rId21"/>
    <p:sldId id="273" r:id="rId22"/>
    <p:sldId id="436" r:id="rId23"/>
    <p:sldId id="274" r:id="rId24"/>
    <p:sldId id="275" r:id="rId25"/>
    <p:sldId id="276" r:id="rId26"/>
    <p:sldId id="277" r:id="rId27"/>
    <p:sldId id="278" r:id="rId28"/>
    <p:sldId id="437" r:id="rId29"/>
    <p:sldId id="438" r:id="rId30"/>
    <p:sldId id="439" r:id="rId31"/>
    <p:sldId id="280" r:id="rId32"/>
    <p:sldId id="279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441" r:id="rId42"/>
    <p:sldId id="290" r:id="rId43"/>
    <p:sldId id="440" r:id="rId44"/>
    <p:sldId id="444" r:id="rId45"/>
    <p:sldId id="445" r:id="rId46"/>
    <p:sldId id="446" r:id="rId47"/>
    <p:sldId id="447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412" r:id="rId63"/>
    <p:sldId id="305" r:id="rId64"/>
    <p:sldId id="306" r:id="rId65"/>
    <p:sldId id="307" r:id="rId66"/>
    <p:sldId id="308" r:id="rId67"/>
    <p:sldId id="309" r:id="rId68"/>
    <p:sldId id="333" r:id="rId69"/>
    <p:sldId id="334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35" r:id="rId78"/>
    <p:sldId id="317" r:id="rId79"/>
    <p:sldId id="336" r:id="rId80"/>
    <p:sldId id="442" r:id="rId81"/>
    <p:sldId id="337" r:id="rId82"/>
    <p:sldId id="338" r:id="rId83"/>
    <p:sldId id="340" r:id="rId84"/>
    <p:sldId id="443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418" r:id="rId96"/>
    <p:sldId id="415" r:id="rId97"/>
    <p:sldId id="420" r:id="rId98"/>
    <p:sldId id="416" r:id="rId99"/>
    <p:sldId id="421" r:id="rId100"/>
    <p:sldId id="419" r:id="rId101"/>
    <p:sldId id="319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411" r:id="rId140"/>
    <p:sldId id="388" r:id="rId141"/>
    <p:sldId id="404" r:id="rId142"/>
    <p:sldId id="405" r:id="rId143"/>
    <p:sldId id="406" r:id="rId144"/>
    <p:sldId id="407" r:id="rId145"/>
    <p:sldId id="408" r:id="rId146"/>
    <p:sldId id="409" r:id="rId147"/>
    <p:sldId id="410" r:id="rId148"/>
    <p:sldId id="389" r:id="rId149"/>
    <p:sldId id="390" r:id="rId150"/>
    <p:sldId id="391" r:id="rId151"/>
    <p:sldId id="392" r:id="rId152"/>
    <p:sldId id="393" r:id="rId153"/>
    <p:sldId id="394" r:id="rId154"/>
    <p:sldId id="395" r:id="rId155"/>
    <p:sldId id="396" r:id="rId156"/>
    <p:sldId id="397" r:id="rId157"/>
    <p:sldId id="398" r:id="rId158"/>
    <p:sldId id="399" r:id="rId159"/>
    <p:sldId id="400" r:id="rId160"/>
    <p:sldId id="401" r:id="rId161"/>
    <p:sldId id="402" r:id="rId162"/>
    <p:sldId id="403" r:id="rId163"/>
    <p:sldId id="423" r:id="rId164"/>
    <p:sldId id="422" r:id="rId165"/>
    <p:sldId id="424" r:id="rId166"/>
    <p:sldId id="425" r:id="rId167"/>
    <p:sldId id="428" r:id="rId168"/>
    <p:sldId id="427" r:id="rId169"/>
    <p:sldId id="430" r:id="rId170"/>
    <p:sldId id="429" r:id="rId1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63204" autoAdjust="0"/>
  </p:normalViewPr>
  <p:slideViewPr>
    <p:cSldViewPr snapToGrid="0" snapToObjects="1">
      <p:cViewPr varScale="1">
        <p:scale>
          <a:sx n="59" d="100"/>
          <a:sy n="59" d="100"/>
        </p:scale>
        <p:origin x="171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heme" Target="theme/theme1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AF767-E842-DB4B-AA28-E4B82D748C49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A3F9D3-3DFC-2549-9776-FFDDFC4EBFBC}">
      <dgm:prSet phldrT="[Text]"/>
      <dgm:spPr/>
      <dgm:t>
        <a:bodyPr/>
        <a:lstStyle/>
        <a:p>
          <a:r>
            <a:rPr lang="en-US" dirty="0"/>
            <a:t>Red urine</a:t>
          </a:r>
        </a:p>
      </dgm:t>
    </dgm:pt>
    <dgm:pt modelId="{708D7388-39F3-3F41-9E03-ACCE9F6122B8}" type="parTrans" cxnId="{D5C9808D-81AF-7243-B27E-18636BB389F2}">
      <dgm:prSet/>
      <dgm:spPr/>
      <dgm:t>
        <a:bodyPr/>
        <a:lstStyle/>
        <a:p>
          <a:endParaRPr lang="en-US"/>
        </a:p>
      </dgm:t>
    </dgm:pt>
    <dgm:pt modelId="{6CD6E6F2-2393-6042-A2B0-239E79165528}" type="sibTrans" cxnId="{D5C9808D-81AF-7243-B27E-18636BB389F2}">
      <dgm:prSet/>
      <dgm:spPr/>
      <dgm:t>
        <a:bodyPr/>
        <a:lstStyle/>
        <a:p>
          <a:endParaRPr lang="en-US"/>
        </a:p>
      </dgm:t>
    </dgm:pt>
    <dgm:pt modelId="{27753452-A721-354C-A4E9-808197D31B6F}">
      <dgm:prSet phldrT="[Text]"/>
      <dgm:spPr/>
      <dgm:t>
        <a:bodyPr/>
        <a:lstStyle/>
        <a:p>
          <a:r>
            <a:rPr lang="en-US" dirty="0" err="1"/>
            <a:t>Heme</a:t>
          </a:r>
          <a:r>
            <a:rPr lang="en-US" dirty="0"/>
            <a:t>-positive urinalysis</a:t>
          </a:r>
        </a:p>
      </dgm:t>
    </dgm:pt>
    <dgm:pt modelId="{13A04E27-678B-744F-B6DE-953ECDAD8513}" type="parTrans" cxnId="{DE40F785-F60E-4444-9E9D-A736F084F735}">
      <dgm:prSet/>
      <dgm:spPr/>
      <dgm:t>
        <a:bodyPr/>
        <a:lstStyle/>
        <a:p>
          <a:endParaRPr lang="en-US"/>
        </a:p>
      </dgm:t>
    </dgm:pt>
    <dgm:pt modelId="{FC42156C-C6EC-7B41-91A4-ADCB51A165C4}" type="sibTrans" cxnId="{DE40F785-F60E-4444-9E9D-A736F084F735}">
      <dgm:prSet/>
      <dgm:spPr/>
      <dgm:t>
        <a:bodyPr/>
        <a:lstStyle/>
        <a:p>
          <a:endParaRPr lang="en-US"/>
        </a:p>
      </dgm:t>
    </dgm:pt>
    <dgm:pt modelId="{A08CDA5B-1C83-5A42-8752-4E92B452B69B}">
      <dgm:prSet phldrT="[Text]"/>
      <dgm:spPr/>
      <dgm:t>
        <a:bodyPr/>
        <a:lstStyle/>
        <a:p>
          <a:r>
            <a:rPr lang="en-US" dirty="0" err="1"/>
            <a:t>Heme</a:t>
          </a:r>
          <a:r>
            <a:rPr lang="en-US" dirty="0"/>
            <a:t>-negative urinalysis</a:t>
          </a:r>
        </a:p>
      </dgm:t>
    </dgm:pt>
    <dgm:pt modelId="{2918EBF9-1F28-5C4A-AABF-449EB6992694}" type="sibTrans" cxnId="{AA0EB8EA-1A86-8B49-AA37-C86CF67F0B8C}">
      <dgm:prSet/>
      <dgm:spPr/>
      <dgm:t>
        <a:bodyPr/>
        <a:lstStyle/>
        <a:p>
          <a:endParaRPr lang="en-US"/>
        </a:p>
      </dgm:t>
    </dgm:pt>
    <dgm:pt modelId="{054CEF48-0042-764D-B38F-1EA66CACF8B6}" type="parTrans" cxnId="{AA0EB8EA-1A86-8B49-AA37-C86CF67F0B8C}">
      <dgm:prSet/>
      <dgm:spPr/>
      <dgm:t>
        <a:bodyPr/>
        <a:lstStyle/>
        <a:p>
          <a:endParaRPr lang="en-US"/>
        </a:p>
      </dgm:t>
    </dgm:pt>
    <dgm:pt modelId="{EF75DF26-CB5D-7845-80CA-9E8F030EDA67}" type="pres">
      <dgm:prSet presAssocID="{825AF767-E842-DB4B-AA28-E4B82D748C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9735C5-F71B-4F4C-B865-1669E20FD9C5}" type="pres">
      <dgm:prSet presAssocID="{53A3F9D3-3DFC-2549-9776-FFDDFC4EBFBC}" presName="hierRoot1" presStyleCnt="0"/>
      <dgm:spPr/>
    </dgm:pt>
    <dgm:pt modelId="{282A9494-BD26-394E-84CC-2027DEA8C761}" type="pres">
      <dgm:prSet presAssocID="{53A3F9D3-3DFC-2549-9776-FFDDFC4EBFBC}" presName="composite" presStyleCnt="0"/>
      <dgm:spPr/>
    </dgm:pt>
    <dgm:pt modelId="{18EAB8BE-4244-3B4A-9866-3833DCB16D8D}" type="pres">
      <dgm:prSet presAssocID="{53A3F9D3-3DFC-2549-9776-FFDDFC4EBFBC}" presName="background" presStyleLbl="node0" presStyleIdx="0" presStyleCnt="1"/>
      <dgm:spPr/>
    </dgm:pt>
    <dgm:pt modelId="{6C37A7A6-15C5-5346-BD0D-63F3F7419CA6}" type="pres">
      <dgm:prSet presAssocID="{53A3F9D3-3DFC-2549-9776-FFDDFC4EBFBC}" presName="text" presStyleLbl="fgAcc0" presStyleIdx="0" presStyleCnt="1">
        <dgm:presLayoutVars>
          <dgm:chPref val="3"/>
        </dgm:presLayoutVars>
      </dgm:prSet>
      <dgm:spPr/>
    </dgm:pt>
    <dgm:pt modelId="{5FD413B9-D8A2-1748-8C44-B1135719A8B4}" type="pres">
      <dgm:prSet presAssocID="{53A3F9D3-3DFC-2549-9776-FFDDFC4EBFBC}" presName="hierChild2" presStyleCnt="0"/>
      <dgm:spPr/>
    </dgm:pt>
    <dgm:pt modelId="{AF1A5B01-2E79-DE4E-8D90-15D2D2CD0939}" type="pres">
      <dgm:prSet presAssocID="{13A04E27-678B-744F-B6DE-953ECDAD8513}" presName="Name10" presStyleLbl="parChTrans1D2" presStyleIdx="0" presStyleCnt="2"/>
      <dgm:spPr/>
    </dgm:pt>
    <dgm:pt modelId="{ED7D418C-C6FF-A74B-B90C-C2D7D9628E6F}" type="pres">
      <dgm:prSet presAssocID="{27753452-A721-354C-A4E9-808197D31B6F}" presName="hierRoot2" presStyleCnt="0"/>
      <dgm:spPr/>
    </dgm:pt>
    <dgm:pt modelId="{916E8BA2-A9F8-1749-BB16-20490F4B69B2}" type="pres">
      <dgm:prSet presAssocID="{27753452-A721-354C-A4E9-808197D31B6F}" presName="composite2" presStyleCnt="0"/>
      <dgm:spPr/>
    </dgm:pt>
    <dgm:pt modelId="{CAB2FCDF-4604-BE41-8C90-0806EF026997}" type="pres">
      <dgm:prSet presAssocID="{27753452-A721-354C-A4E9-808197D31B6F}" presName="background2" presStyleLbl="node2" presStyleIdx="0" presStyleCnt="2"/>
      <dgm:spPr/>
    </dgm:pt>
    <dgm:pt modelId="{5182B289-D9F2-9449-8F71-AB9E10E69B05}" type="pres">
      <dgm:prSet presAssocID="{27753452-A721-354C-A4E9-808197D31B6F}" presName="text2" presStyleLbl="fgAcc2" presStyleIdx="0" presStyleCnt="2" custLinFactNeighborY="910">
        <dgm:presLayoutVars>
          <dgm:chPref val="3"/>
        </dgm:presLayoutVars>
      </dgm:prSet>
      <dgm:spPr/>
    </dgm:pt>
    <dgm:pt modelId="{5CEAEB42-1DA5-D946-8FC8-5F723AEFA0FB}" type="pres">
      <dgm:prSet presAssocID="{27753452-A721-354C-A4E9-808197D31B6F}" presName="hierChild3" presStyleCnt="0"/>
      <dgm:spPr/>
    </dgm:pt>
    <dgm:pt modelId="{6B4DE398-90FD-684D-B5F4-EF8228DF9EF0}" type="pres">
      <dgm:prSet presAssocID="{054CEF48-0042-764D-B38F-1EA66CACF8B6}" presName="Name10" presStyleLbl="parChTrans1D2" presStyleIdx="1" presStyleCnt="2"/>
      <dgm:spPr/>
    </dgm:pt>
    <dgm:pt modelId="{FED1242A-486E-2340-84E2-CD4B1BD31FC2}" type="pres">
      <dgm:prSet presAssocID="{A08CDA5B-1C83-5A42-8752-4E92B452B69B}" presName="hierRoot2" presStyleCnt="0"/>
      <dgm:spPr/>
    </dgm:pt>
    <dgm:pt modelId="{232678E8-5493-DF42-B319-DAEAFFECDFF5}" type="pres">
      <dgm:prSet presAssocID="{A08CDA5B-1C83-5A42-8752-4E92B452B69B}" presName="composite2" presStyleCnt="0"/>
      <dgm:spPr/>
    </dgm:pt>
    <dgm:pt modelId="{E74D3666-048F-D545-9D3B-04BB5A25F514}" type="pres">
      <dgm:prSet presAssocID="{A08CDA5B-1C83-5A42-8752-4E92B452B69B}" presName="background2" presStyleLbl="node2" presStyleIdx="1" presStyleCnt="2"/>
      <dgm:spPr/>
    </dgm:pt>
    <dgm:pt modelId="{59663BAF-D557-FD4C-BE12-1921997E2C22}" type="pres">
      <dgm:prSet presAssocID="{A08CDA5B-1C83-5A42-8752-4E92B452B69B}" presName="text2" presStyleLbl="fgAcc2" presStyleIdx="1" presStyleCnt="2">
        <dgm:presLayoutVars>
          <dgm:chPref val="3"/>
        </dgm:presLayoutVars>
      </dgm:prSet>
      <dgm:spPr/>
    </dgm:pt>
    <dgm:pt modelId="{59404CB3-E051-1945-B060-E708C3B10475}" type="pres">
      <dgm:prSet presAssocID="{A08CDA5B-1C83-5A42-8752-4E92B452B69B}" presName="hierChild3" presStyleCnt="0"/>
      <dgm:spPr/>
    </dgm:pt>
  </dgm:ptLst>
  <dgm:cxnLst>
    <dgm:cxn modelId="{B1720D03-9D3C-EE46-987F-A26698469960}" type="presOf" srcId="{27753452-A721-354C-A4E9-808197D31B6F}" destId="{5182B289-D9F2-9449-8F71-AB9E10E69B05}" srcOrd="0" destOrd="0" presId="urn:microsoft.com/office/officeart/2005/8/layout/hierarchy1"/>
    <dgm:cxn modelId="{1419EC0F-C778-AD45-87FF-E4DFE406F0D2}" type="presOf" srcId="{825AF767-E842-DB4B-AA28-E4B82D748C49}" destId="{EF75DF26-CB5D-7845-80CA-9E8F030EDA67}" srcOrd="0" destOrd="0" presId="urn:microsoft.com/office/officeart/2005/8/layout/hierarchy1"/>
    <dgm:cxn modelId="{DD4E873A-6D42-7C44-9631-A00E2591B465}" type="presOf" srcId="{A08CDA5B-1C83-5A42-8752-4E92B452B69B}" destId="{59663BAF-D557-FD4C-BE12-1921997E2C22}" srcOrd="0" destOrd="0" presId="urn:microsoft.com/office/officeart/2005/8/layout/hierarchy1"/>
    <dgm:cxn modelId="{B17C1572-5A57-6A46-A190-41D6C25EB04B}" type="presOf" srcId="{054CEF48-0042-764D-B38F-1EA66CACF8B6}" destId="{6B4DE398-90FD-684D-B5F4-EF8228DF9EF0}" srcOrd="0" destOrd="0" presId="urn:microsoft.com/office/officeart/2005/8/layout/hierarchy1"/>
    <dgm:cxn modelId="{7BDFDA72-FCAB-6F46-A917-A35A8E1328CA}" type="presOf" srcId="{53A3F9D3-3DFC-2549-9776-FFDDFC4EBFBC}" destId="{6C37A7A6-15C5-5346-BD0D-63F3F7419CA6}" srcOrd="0" destOrd="0" presId="urn:microsoft.com/office/officeart/2005/8/layout/hierarchy1"/>
    <dgm:cxn modelId="{DE40F785-F60E-4444-9E9D-A736F084F735}" srcId="{53A3F9D3-3DFC-2549-9776-FFDDFC4EBFBC}" destId="{27753452-A721-354C-A4E9-808197D31B6F}" srcOrd="0" destOrd="0" parTransId="{13A04E27-678B-744F-B6DE-953ECDAD8513}" sibTransId="{FC42156C-C6EC-7B41-91A4-ADCB51A165C4}"/>
    <dgm:cxn modelId="{D5C9808D-81AF-7243-B27E-18636BB389F2}" srcId="{825AF767-E842-DB4B-AA28-E4B82D748C49}" destId="{53A3F9D3-3DFC-2549-9776-FFDDFC4EBFBC}" srcOrd="0" destOrd="0" parTransId="{708D7388-39F3-3F41-9E03-ACCE9F6122B8}" sibTransId="{6CD6E6F2-2393-6042-A2B0-239E79165528}"/>
    <dgm:cxn modelId="{6980149B-89B0-8B45-A709-7715D26B0A75}" type="presOf" srcId="{13A04E27-678B-744F-B6DE-953ECDAD8513}" destId="{AF1A5B01-2E79-DE4E-8D90-15D2D2CD0939}" srcOrd="0" destOrd="0" presId="urn:microsoft.com/office/officeart/2005/8/layout/hierarchy1"/>
    <dgm:cxn modelId="{AA0EB8EA-1A86-8B49-AA37-C86CF67F0B8C}" srcId="{53A3F9D3-3DFC-2549-9776-FFDDFC4EBFBC}" destId="{A08CDA5B-1C83-5A42-8752-4E92B452B69B}" srcOrd="1" destOrd="0" parTransId="{054CEF48-0042-764D-B38F-1EA66CACF8B6}" sibTransId="{2918EBF9-1F28-5C4A-AABF-449EB6992694}"/>
    <dgm:cxn modelId="{A2A25664-F3B9-394F-A07A-FFD7DE561309}" type="presParOf" srcId="{EF75DF26-CB5D-7845-80CA-9E8F030EDA67}" destId="{019735C5-F71B-4F4C-B865-1669E20FD9C5}" srcOrd="0" destOrd="0" presId="urn:microsoft.com/office/officeart/2005/8/layout/hierarchy1"/>
    <dgm:cxn modelId="{6259C790-2B0A-2A40-9C9A-9A7D31926B11}" type="presParOf" srcId="{019735C5-F71B-4F4C-B865-1669E20FD9C5}" destId="{282A9494-BD26-394E-84CC-2027DEA8C761}" srcOrd="0" destOrd="0" presId="urn:microsoft.com/office/officeart/2005/8/layout/hierarchy1"/>
    <dgm:cxn modelId="{0A9D8F1E-A261-E140-8CBD-CA4289109340}" type="presParOf" srcId="{282A9494-BD26-394E-84CC-2027DEA8C761}" destId="{18EAB8BE-4244-3B4A-9866-3833DCB16D8D}" srcOrd="0" destOrd="0" presId="urn:microsoft.com/office/officeart/2005/8/layout/hierarchy1"/>
    <dgm:cxn modelId="{3A401852-508E-DC41-BDDA-FAA735284297}" type="presParOf" srcId="{282A9494-BD26-394E-84CC-2027DEA8C761}" destId="{6C37A7A6-15C5-5346-BD0D-63F3F7419CA6}" srcOrd="1" destOrd="0" presId="urn:microsoft.com/office/officeart/2005/8/layout/hierarchy1"/>
    <dgm:cxn modelId="{6FA218C7-00E5-1B48-8B7D-A99FD56A711B}" type="presParOf" srcId="{019735C5-F71B-4F4C-B865-1669E20FD9C5}" destId="{5FD413B9-D8A2-1748-8C44-B1135719A8B4}" srcOrd="1" destOrd="0" presId="urn:microsoft.com/office/officeart/2005/8/layout/hierarchy1"/>
    <dgm:cxn modelId="{1754A902-AA91-6640-817E-C127503A5BD2}" type="presParOf" srcId="{5FD413B9-D8A2-1748-8C44-B1135719A8B4}" destId="{AF1A5B01-2E79-DE4E-8D90-15D2D2CD0939}" srcOrd="0" destOrd="0" presId="urn:microsoft.com/office/officeart/2005/8/layout/hierarchy1"/>
    <dgm:cxn modelId="{DBA42817-13D7-CE4A-BE1F-C8A58721E5EC}" type="presParOf" srcId="{5FD413B9-D8A2-1748-8C44-B1135719A8B4}" destId="{ED7D418C-C6FF-A74B-B90C-C2D7D9628E6F}" srcOrd="1" destOrd="0" presId="urn:microsoft.com/office/officeart/2005/8/layout/hierarchy1"/>
    <dgm:cxn modelId="{C996D8C0-83EF-324C-AB61-AD720918C948}" type="presParOf" srcId="{ED7D418C-C6FF-A74B-B90C-C2D7D9628E6F}" destId="{916E8BA2-A9F8-1749-BB16-20490F4B69B2}" srcOrd="0" destOrd="0" presId="urn:microsoft.com/office/officeart/2005/8/layout/hierarchy1"/>
    <dgm:cxn modelId="{085736BD-555F-8747-B3BD-45D313BA4922}" type="presParOf" srcId="{916E8BA2-A9F8-1749-BB16-20490F4B69B2}" destId="{CAB2FCDF-4604-BE41-8C90-0806EF026997}" srcOrd="0" destOrd="0" presId="urn:microsoft.com/office/officeart/2005/8/layout/hierarchy1"/>
    <dgm:cxn modelId="{7216B1A9-FCC0-364C-B5A1-B456F02B5AAD}" type="presParOf" srcId="{916E8BA2-A9F8-1749-BB16-20490F4B69B2}" destId="{5182B289-D9F2-9449-8F71-AB9E10E69B05}" srcOrd="1" destOrd="0" presId="urn:microsoft.com/office/officeart/2005/8/layout/hierarchy1"/>
    <dgm:cxn modelId="{231D2A8E-F7AC-234F-A434-3609146FD1C2}" type="presParOf" srcId="{ED7D418C-C6FF-A74B-B90C-C2D7D9628E6F}" destId="{5CEAEB42-1DA5-D946-8FC8-5F723AEFA0FB}" srcOrd="1" destOrd="0" presId="urn:microsoft.com/office/officeart/2005/8/layout/hierarchy1"/>
    <dgm:cxn modelId="{AD940287-2B50-8043-935B-2548450D8E43}" type="presParOf" srcId="{5FD413B9-D8A2-1748-8C44-B1135719A8B4}" destId="{6B4DE398-90FD-684D-B5F4-EF8228DF9EF0}" srcOrd="2" destOrd="0" presId="urn:microsoft.com/office/officeart/2005/8/layout/hierarchy1"/>
    <dgm:cxn modelId="{890ACD36-4475-F94D-9595-12CE8B4F5B0C}" type="presParOf" srcId="{5FD413B9-D8A2-1748-8C44-B1135719A8B4}" destId="{FED1242A-486E-2340-84E2-CD4B1BD31FC2}" srcOrd="3" destOrd="0" presId="urn:microsoft.com/office/officeart/2005/8/layout/hierarchy1"/>
    <dgm:cxn modelId="{EB712B71-FED0-A142-9D84-EC89827585E3}" type="presParOf" srcId="{FED1242A-486E-2340-84E2-CD4B1BD31FC2}" destId="{232678E8-5493-DF42-B319-DAEAFFECDFF5}" srcOrd="0" destOrd="0" presId="urn:microsoft.com/office/officeart/2005/8/layout/hierarchy1"/>
    <dgm:cxn modelId="{9BC32487-019B-D94C-90CE-D49C223A0FCA}" type="presParOf" srcId="{232678E8-5493-DF42-B319-DAEAFFECDFF5}" destId="{E74D3666-048F-D545-9D3B-04BB5A25F514}" srcOrd="0" destOrd="0" presId="urn:microsoft.com/office/officeart/2005/8/layout/hierarchy1"/>
    <dgm:cxn modelId="{B4DF8603-5454-3C48-B02C-C38948663635}" type="presParOf" srcId="{232678E8-5493-DF42-B319-DAEAFFECDFF5}" destId="{59663BAF-D557-FD4C-BE12-1921997E2C22}" srcOrd="1" destOrd="0" presId="urn:microsoft.com/office/officeart/2005/8/layout/hierarchy1"/>
    <dgm:cxn modelId="{C2EED399-2848-7744-AAB7-815AD278DEF7}" type="presParOf" srcId="{FED1242A-486E-2340-84E2-CD4B1BD31FC2}" destId="{59404CB3-E051-1945-B060-E708C3B104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AF767-E842-DB4B-AA28-E4B82D748C49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A3F9D3-3DFC-2549-9776-FFDDFC4EBFBC}">
      <dgm:prSet phldrT="[Text]" custT="1"/>
      <dgm:spPr/>
      <dgm:t>
        <a:bodyPr/>
        <a:lstStyle/>
        <a:p>
          <a:r>
            <a:rPr lang="en-US" sz="3600" b="1" dirty="0"/>
            <a:t>Red urine</a:t>
          </a:r>
        </a:p>
      </dgm:t>
    </dgm:pt>
    <dgm:pt modelId="{708D7388-39F3-3F41-9E03-ACCE9F6122B8}" type="parTrans" cxnId="{D5C9808D-81AF-7243-B27E-18636BB389F2}">
      <dgm:prSet/>
      <dgm:spPr/>
      <dgm:t>
        <a:bodyPr/>
        <a:lstStyle/>
        <a:p>
          <a:endParaRPr lang="en-US"/>
        </a:p>
      </dgm:t>
    </dgm:pt>
    <dgm:pt modelId="{6CD6E6F2-2393-6042-A2B0-239E79165528}" type="sibTrans" cxnId="{D5C9808D-81AF-7243-B27E-18636BB389F2}">
      <dgm:prSet/>
      <dgm:spPr/>
      <dgm:t>
        <a:bodyPr/>
        <a:lstStyle/>
        <a:p>
          <a:endParaRPr lang="en-US"/>
        </a:p>
      </dgm:t>
    </dgm:pt>
    <dgm:pt modelId="{27753452-A721-354C-A4E9-808197D31B6F}">
      <dgm:prSet phldrT="[Text]" custT="1"/>
      <dgm:spPr/>
      <dgm:t>
        <a:bodyPr/>
        <a:lstStyle/>
        <a:p>
          <a:r>
            <a:rPr lang="en-US" sz="3200" b="1" dirty="0" err="1"/>
            <a:t>Heme</a:t>
          </a:r>
          <a:r>
            <a:rPr lang="en-US" sz="3200" b="1" dirty="0"/>
            <a:t>-positive urinalysis</a:t>
          </a:r>
        </a:p>
      </dgm:t>
    </dgm:pt>
    <dgm:pt modelId="{13A04E27-678B-744F-B6DE-953ECDAD8513}" type="parTrans" cxnId="{DE40F785-F60E-4444-9E9D-A736F084F735}">
      <dgm:prSet/>
      <dgm:spPr/>
      <dgm:t>
        <a:bodyPr/>
        <a:lstStyle/>
        <a:p>
          <a:endParaRPr lang="en-US" sz="2000"/>
        </a:p>
      </dgm:t>
    </dgm:pt>
    <dgm:pt modelId="{FC42156C-C6EC-7B41-91A4-ADCB51A165C4}" type="sibTrans" cxnId="{DE40F785-F60E-4444-9E9D-A736F084F735}">
      <dgm:prSet/>
      <dgm:spPr/>
      <dgm:t>
        <a:bodyPr/>
        <a:lstStyle/>
        <a:p>
          <a:endParaRPr lang="en-US"/>
        </a:p>
      </dgm:t>
    </dgm:pt>
    <dgm:pt modelId="{A08CDA5B-1C83-5A42-8752-4E92B452B69B}">
      <dgm:prSet phldrT="[Text]" custT="1"/>
      <dgm:spPr/>
      <dgm:t>
        <a:bodyPr/>
        <a:lstStyle/>
        <a:p>
          <a:r>
            <a:rPr lang="en-US" sz="1200" dirty="0" err="1"/>
            <a:t>Heme</a:t>
          </a:r>
          <a:r>
            <a:rPr lang="en-US" sz="1200" dirty="0"/>
            <a:t>-negative urinalysis</a:t>
          </a:r>
        </a:p>
      </dgm:t>
    </dgm:pt>
    <dgm:pt modelId="{054CEF48-0042-764D-B38F-1EA66CACF8B6}" type="parTrans" cxnId="{AA0EB8EA-1A86-8B49-AA37-C86CF67F0B8C}">
      <dgm:prSet/>
      <dgm:spPr/>
      <dgm:t>
        <a:bodyPr/>
        <a:lstStyle/>
        <a:p>
          <a:endParaRPr lang="en-US" sz="2000"/>
        </a:p>
      </dgm:t>
    </dgm:pt>
    <dgm:pt modelId="{2918EBF9-1F28-5C4A-AABF-449EB6992694}" type="sibTrans" cxnId="{AA0EB8EA-1A86-8B49-AA37-C86CF67F0B8C}">
      <dgm:prSet/>
      <dgm:spPr/>
      <dgm:t>
        <a:bodyPr/>
        <a:lstStyle/>
        <a:p>
          <a:endParaRPr lang="en-US"/>
        </a:p>
      </dgm:t>
    </dgm:pt>
    <dgm:pt modelId="{7FDD9365-AD66-C141-8E93-0C469588B8E0}">
      <dgm:prSet phldrT="[Text]" custT="1"/>
      <dgm:spPr/>
      <dgm:t>
        <a:bodyPr/>
        <a:lstStyle/>
        <a:p>
          <a:r>
            <a:rPr lang="en-US" sz="2000" dirty="0"/>
            <a:t>Red blood cells present</a:t>
          </a:r>
        </a:p>
      </dgm:t>
    </dgm:pt>
    <dgm:pt modelId="{901F5168-90AD-0F4E-8C48-1EF5F9274F51}" type="parTrans" cxnId="{263FA3A6-78DA-E14B-9E6E-AF39904BC6AC}">
      <dgm:prSet/>
      <dgm:spPr/>
      <dgm:t>
        <a:bodyPr/>
        <a:lstStyle/>
        <a:p>
          <a:endParaRPr lang="en-US" sz="2000"/>
        </a:p>
      </dgm:t>
    </dgm:pt>
    <dgm:pt modelId="{AF650502-F3E2-7940-BE7B-743A15DB83D8}" type="sibTrans" cxnId="{263FA3A6-78DA-E14B-9E6E-AF39904BC6AC}">
      <dgm:prSet/>
      <dgm:spPr/>
      <dgm:t>
        <a:bodyPr/>
        <a:lstStyle/>
        <a:p>
          <a:endParaRPr lang="en-US"/>
        </a:p>
      </dgm:t>
    </dgm:pt>
    <dgm:pt modelId="{319D6028-7FEA-A849-B2E0-A0DD027A4647}">
      <dgm:prSet phldrT="[Text]" custT="1"/>
      <dgm:spPr/>
      <dgm:t>
        <a:bodyPr/>
        <a:lstStyle/>
        <a:p>
          <a:r>
            <a:rPr lang="en-US" sz="2400" b="1" dirty="0"/>
            <a:t>Red blood cells absent</a:t>
          </a:r>
        </a:p>
      </dgm:t>
    </dgm:pt>
    <dgm:pt modelId="{FB652CC9-96B6-F34D-A161-9CAFCF4558FF}" type="parTrans" cxnId="{D9FED0D7-2F3F-E04D-92E9-12BB5B0C38A8}">
      <dgm:prSet/>
      <dgm:spPr/>
      <dgm:t>
        <a:bodyPr/>
        <a:lstStyle/>
        <a:p>
          <a:endParaRPr lang="en-US" sz="2000"/>
        </a:p>
      </dgm:t>
    </dgm:pt>
    <dgm:pt modelId="{52EFD53E-86B9-C441-9469-037C6A45237A}" type="sibTrans" cxnId="{D9FED0D7-2F3F-E04D-92E9-12BB5B0C38A8}">
      <dgm:prSet/>
      <dgm:spPr/>
      <dgm:t>
        <a:bodyPr/>
        <a:lstStyle/>
        <a:p>
          <a:endParaRPr lang="en-US"/>
        </a:p>
      </dgm:t>
    </dgm:pt>
    <dgm:pt modelId="{1AC965FB-399C-1245-973D-FEAB7300B8B9}">
      <dgm:prSet phldrT="[Text]" custT="1"/>
      <dgm:spPr/>
      <dgm:t>
        <a:bodyPr/>
        <a:lstStyle/>
        <a:p>
          <a:r>
            <a:rPr lang="en-US" sz="2000" dirty="0"/>
            <a:t>Free hemoglobin</a:t>
          </a:r>
        </a:p>
      </dgm:t>
    </dgm:pt>
    <dgm:pt modelId="{F8552C80-C22C-9D48-9618-698D0B4FDD2C}" type="parTrans" cxnId="{8BF9B03E-A8ED-8E49-B35F-270D72C1CE87}">
      <dgm:prSet/>
      <dgm:spPr/>
      <dgm:t>
        <a:bodyPr/>
        <a:lstStyle/>
        <a:p>
          <a:endParaRPr lang="en-US" sz="2000"/>
        </a:p>
      </dgm:t>
    </dgm:pt>
    <dgm:pt modelId="{7B519876-851C-1E47-AD15-844FA290C326}" type="sibTrans" cxnId="{8BF9B03E-A8ED-8E49-B35F-270D72C1CE87}">
      <dgm:prSet/>
      <dgm:spPr/>
      <dgm:t>
        <a:bodyPr/>
        <a:lstStyle/>
        <a:p>
          <a:endParaRPr lang="en-US"/>
        </a:p>
      </dgm:t>
    </dgm:pt>
    <dgm:pt modelId="{5E980CE6-6BF8-C34F-83E3-841BB4D599AE}">
      <dgm:prSet phldrT="[Text]" custT="1"/>
      <dgm:spPr/>
      <dgm:t>
        <a:bodyPr/>
        <a:lstStyle/>
        <a:p>
          <a:r>
            <a:rPr lang="en-US" sz="2000" dirty="0"/>
            <a:t>Myoglobin</a:t>
          </a:r>
        </a:p>
      </dgm:t>
    </dgm:pt>
    <dgm:pt modelId="{05320337-5102-A24C-973A-EE0156FC8CFE}" type="parTrans" cxnId="{52C2F30B-E654-584F-A9FF-FFEA8D455316}">
      <dgm:prSet/>
      <dgm:spPr/>
      <dgm:t>
        <a:bodyPr/>
        <a:lstStyle/>
        <a:p>
          <a:endParaRPr lang="en-US" sz="2000"/>
        </a:p>
      </dgm:t>
    </dgm:pt>
    <dgm:pt modelId="{160BC4E0-52A2-804A-B23B-B78B8FAEA7B3}" type="sibTrans" cxnId="{52C2F30B-E654-584F-A9FF-FFEA8D455316}">
      <dgm:prSet/>
      <dgm:spPr/>
      <dgm:t>
        <a:bodyPr/>
        <a:lstStyle/>
        <a:p>
          <a:endParaRPr lang="en-US"/>
        </a:p>
      </dgm:t>
    </dgm:pt>
    <dgm:pt modelId="{9E2CE722-F2D0-ED49-83FD-BA879EC3BAC6}">
      <dgm:prSet phldrT="[Text]" custT="1"/>
      <dgm:spPr/>
      <dgm:t>
        <a:bodyPr/>
        <a:lstStyle/>
        <a:p>
          <a:r>
            <a:rPr lang="en-US" sz="2000" dirty="0"/>
            <a:t>Hemolysis</a:t>
          </a:r>
        </a:p>
      </dgm:t>
    </dgm:pt>
    <dgm:pt modelId="{04FE28A7-9710-AE43-A96F-0B77676D3730}" type="parTrans" cxnId="{8473598D-6AA2-7E45-932D-ACEB7103DF39}">
      <dgm:prSet/>
      <dgm:spPr/>
      <dgm:t>
        <a:bodyPr/>
        <a:lstStyle/>
        <a:p>
          <a:endParaRPr lang="en-US" sz="2000"/>
        </a:p>
      </dgm:t>
    </dgm:pt>
    <dgm:pt modelId="{2D4DD996-45CA-5140-890F-5F929B93E6EC}" type="sibTrans" cxnId="{8473598D-6AA2-7E45-932D-ACEB7103DF39}">
      <dgm:prSet/>
      <dgm:spPr/>
      <dgm:t>
        <a:bodyPr/>
        <a:lstStyle/>
        <a:p>
          <a:endParaRPr lang="en-US"/>
        </a:p>
      </dgm:t>
    </dgm:pt>
    <dgm:pt modelId="{63855ECD-8521-A749-9B60-91753C08AEA5}">
      <dgm:prSet phldrT="[Text]" custT="1"/>
      <dgm:spPr/>
      <dgm:t>
        <a:bodyPr/>
        <a:lstStyle/>
        <a:p>
          <a:r>
            <a:rPr lang="en-US" sz="2000" dirty="0" err="1"/>
            <a:t>Rhabdomyolysis</a:t>
          </a:r>
          <a:endParaRPr lang="en-US" sz="2000" dirty="0"/>
        </a:p>
      </dgm:t>
    </dgm:pt>
    <dgm:pt modelId="{219A97BC-B98F-1E40-9109-754DF5DF6B17}" type="parTrans" cxnId="{79131976-754A-144A-B050-B468DD76F875}">
      <dgm:prSet/>
      <dgm:spPr/>
      <dgm:t>
        <a:bodyPr/>
        <a:lstStyle/>
        <a:p>
          <a:endParaRPr lang="en-US" sz="2000"/>
        </a:p>
      </dgm:t>
    </dgm:pt>
    <dgm:pt modelId="{AD7D3A01-9B6D-A843-8FDA-6D0C1B3051B3}" type="sibTrans" cxnId="{79131976-754A-144A-B050-B468DD76F875}">
      <dgm:prSet/>
      <dgm:spPr/>
      <dgm:t>
        <a:bodyPr/>
        <a:lstStyle/>
        <a:p>
          <a:endParaRPr lang="en-US"/>
        </a:p>
      </dgm:t>
    </dgm:pt>
    <dgm:pt modelId="{EF75DF26-CB5D-7845-80CA-9E8F030EDA67}" type="pres">
      <dgm:prSet presAssocID="{825AF767-E842-DB4B-AA28-E4B82D748C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9735C5-F71B-4F4C-B865-1669E20FD9C5}" type="pres">
      <dgm:prSet presAssocID="{53A3F9D3-3DFC-2549-9776-FFDDFC4EBFBC}" presName="hierRoot1" presStyleCnt="0"/>
      <dgm:spPr/>
    </dgm:pt>
    <dgm:pt modelId="{282A9494-BD26-394E-84CC-2027DEA8C761}" type="pres">
      <dgm:prSet presAssocID="{53A3F9D3-3DFC-2549-9776-FFDDFC4EBFBC}" presName="composite" presStyleCnt="0"/>
      <dgm:spPr/>
    </dgm:pt>
    <dgm:pt modelId="{18EAB8BE-4244-3B4A-9866-3833DCB16D8D}" type="pres">
      <dgm:prSet presAssocID="{53A3F9D3-3DFC-2549-9776-FFDDFC4EBFBC}" presName="background" presStyleLbl="node0" presStyleIdx="0" presStyleCnt="1"/>
      <dgm:spPr>
        <a:solidFill>
          <a:srgbClr val="FF0000"/>
        </a:solidFill>
      </dgm:spPr>
    </dgm:pt>
    <dgm:pt modelId="{6C37A7A6-15C5-5346-BD0D-63F3F7419CA6}" type="pres">
      <dgm:prSet presAssocID="{53A3F9D3-3DFC-2549-9776-FFDDFC4EBFBC}" presName="text" presStyleLbl="fgAcc0" presStyleIdx="0" presStyleCnt="1" custScaleX="389587">
        <dgm:presLayoutVars>
          <dgm:chPref val="3"/>
        </dgm:presLayoutVars>
      </dgm:prSet>
      <dgm:spPr/>
    </dgm:pt>
    <dgm:pt modelId="{5FD413B9-D8A2-1748-8C44-B1135719A8B4}" type="pres">
      <dgm:prSet presAssocID="{53A3F9D3-3DFC-2549-9776-FFDDFC4EBFBC}" presName="hierChild2" presStyleCnt="0"/>
      <dgm:spPr/>
    </dgm:pt>
    <dgm:pt modelId="{AF1A5B01-2E79-DE4E-8D90-15D2D2CD0939}" type="pres">
      <dgm:prSet presAssocID="{13A04E27-678B-744F-B6DE-953ECDAD8513}" presName="Name10" presStyleLbl="parChTrans1D2" presStyleIdx="0" presStyleCnt="2"/>
      <dgm:spPr/>
    </dgm:pt>
    <dgm:pt modelId="{ED7D418C-C6FF-A74B-B90C-C2D7D9628E6F}" type="pres">
      <dgm:prSet presAssocID="{27753452-A721-354C-A4E9-808197D31B6F}" presName="hierRoot2" presStyleCnt="0"/>
      <dgm:spPr/>
    </dgm:pt>
    <dgm:pt modelId="{916E8BA2-A9F8-1749-BB16-20490F4B69B2}" type="pres">
      <dgm:prSet presAssocID="{27753452-A721-354C-A4E9-808197D31B6F}" presName="composite2" presStyleCnt="0"/>
      <dgm:spPr/>
    </dgm:pt>
    <dgm:pt modelId="{CAB2FCDF-4604-BE41-8C90-0806EF026997}" type="pres">
      <dgm:prSet presAssocID="{27753452-A721-354C-A4E9-808197D31B6F}" presName="background2" presStyleLbl="node2" presStyleIdx="0" presStyleCnt="2"/>
      <dgm:spPr>
        <a:solidFill>
          <a:srgbClr val="FF0000"/>
        </a:solidFill>
      </dgm:spPr>
    </dgm:pt>
    <dgm:pt modelId="{5182B289-D9F2-9449-8F71-AB9E10E69B05}" type="pres">
      <dgm:prSet presAssocID="{27753452-A721-354C-A4E9-808197D31B6F}" presName="text2" presStyleLbl="fgAcc2" presStyleIdx="0" presStyleCnt="2" custScaleX="647612">
        <dgm:presLayoutVars>
          <dgm:chPref val="3"/>
        </dgm:presLayoutVars>
      </dgm:prSet>
      <dgm:spPr/>
    </dgm:pt>
    <dgm:pt modelId="{5CEAEB42-1DA5-D946-8FC8-5F723AEFA0FB}" type="pres">
      <dgm:prSet presAssocID="{27753452-A721-354C-A4E9-808197D31B6F}" presName="hierChild3" presStyleCnt="0"/>
      <dgm:spPr/>
    </dgm:pt>
    <dgm:pt modelId="{634A4791-A282-E84F-A3ED-25A3C14A78EA}" type="pres">
      <dgm:prSet presAssocID="{901F5168-90AD-0F4E-8C48-1EF5F9274F51}" presName="Name17" presStyleLbl="parChTrans1D3" presStyleIdx="0" presStyleCnt="2"/>
      <dgm:spPr/>
    </dgm:pt>
    <dgm:pt modelId="{704CE972-CC2E-A842-B8B1-51EEB1073C71}" type="pres">
      <dgm:prSet presAssocID="{7FDD9365-AD66-C141-8E93-0C469588B8E0}" presName="hierRoot3" presStyleCnt="0"/>
      <dgm:spPr/>
    </dgm:pt>
    <dgm:pt modelId="{4DD7AE78-D3E4-674F-B5E3-5B339B2D7788}" type="pres">
      <dgm:prSet presAssocID="{7FDD9365-AD66-C141-8E93-0C469588B8E0}" presName="composite3" presStyleCnt="0"/>
      <dgm:spPr/>
    </dgm:pt>
    <dgm:pt modelId="{F97B1040-4099-F542-B976-E4A9E99CDE18}" type="pres">
      <dgm:prSet presAssocID="{7FDD9365-AD66-C141-8E93-0C469588B8E0}" presName="background3" presStyleLbl="node3" presStyleIdx="0" presStyleCnt="2"/>
      <dgm:spPr>
        <a:solidFill>
          <a:srgbClr val="FF0000"/>
        </a:solidFill>
      </dgm:spPr>
    </dgm:pt>
    <dgm:pt modelId="{BE022FA3-4455-E844-9E1E-50C351016AAC}" type="pres">
      <dgm:prSet presAssocID="{7FDD9365-AD66-C141-8E93-0C469588B8E0}" presName="text3" presStyleLbl="fgAcc3" presStyleIdx="0" presStyleCnt="2" custScaleX="375913">
        <dgm:presLayoutVars>
          <dgm:chPref val="3"/>
        </dgm:presLayoutVars>
      </dgm:prSet>
      <dgm:spPr/>
    </dgm:pt>
    <dgm:pt modelId="{876546B8-6BAE-C444-B041-E850DE189FD0}" type="pres">
      <dgm:prSet presAssocID="{7FDD9365-AD66-C141-8E93-0C469588B8E0}" presName="hierChild4" presStyleCnt="0"/>
      <dgm:spPr/>
    </dgm:pt>
    <dgm:pt modelId="{690328D8-16FE-F441-8948-675A822CA8F5}" type="pres">
      <dgm:prSet presAssocID="{FB652CC9-96B6-F34D-A161-9CAFCF4558FF}" presName="Name17" presStyleLbl="parChTrans1D3" presStyleIdx="1" presStyleCnt="2"/>
      <dgm:spPr/>
    </dgm:pt>
    <dgm:pt modelId="{4CF2540A-275A-B141-B5E7-0D0E9907835A}" type="pres">
      <dgm:prSet presAssocID="{319D6028-7FEA-A849-B2E0-A0DD027A4647}" presName="hierRoot3" presStyleCnt="0"/>
      <dgm:spPr/>
    </dgm:pt>
    <dgm:pt modelId="{9CD9F8F8-4546-DC44-A542-3F7F6F64C013}" type="pres">
      <dgm:prSet presAssocID="{319D6028-7FEA-A849-B2E0-A0DD027A4647}" presName="composite3" presStyleCnt="0"/>
      <dgm:spPr/>
    </dgm:pt>
    <dgm:pt modelId="{30783ADE-6E2A-D04D-8E4A-0228022492C7}" type="pres">
      <dgm:prSet presAssocID="{319D6028-7FEA-A849-B2E0-A0DD027A4647}" presName="background3" presStyleLbl="node3" presStyleIdx="1" presStyleCnt="2"/>
      <dgm:spPr>
        <a:solidFill>
          <a:schemeClr val="accent3">
            <a:lumMod val="50000"/>
          </a:schemeClr>
        </a:solidFill>
      </dgm:spPr>
    </dgm:pt>
    <dgm:pt modelId="{C1786A19-0155-7F4E-8A64-AA8FDCA62FF4}" type="pres">
      <dgm:prSet presAssocID="{319D6028-7FEA-A849-B2E0-A0DD027A4647}" presName="text3" presStyleLbl="fgAcc3" presStyleIdx="1" presStyleCnt="2" custScaleX="444040">
        <dgm:presLayoutVars>
          <dgm:chPref val="3"/>
        </dgm:presLayoutVars>
      </dgm:prSet>
      <dgm:spPr/>
    </dgm:pt>
    <dgm:pt modelId="{E188365A-0F3B-334E-AE74-6D80F765FF35}" type="pres">
      <dgm:prSet presAssocID="{319D6028-7FEA-A849-B2E0-A0DD027A4647}" presName="hierChild4" presStyleCnt="0"/>
      <dgm:spPr/>
    </dgm:pt>
    <dgm:pt modelId="{92707BD8-0067-5944-A67A-E3334B0F581B}" type="pres">
      <dgm:prSet presAssocID="{F8552C80-C22C-9D48-9618-698D0B4FDD2C}" presName="Name23" presStyleLbl="parChTrans1D4" presStyleIdx="0" presStyleCnt="4"/>
      <dgm:spPr/>
    </dgm:pt>
    <dgm:pt modelId="{2133AC88-FD38-B049-87C7-AD6504765F8C}" type="pres">
      <dgm:prSet presAssocID="{1AC965FB-399C-1245-973D-FEAB7300B8B9}" presName="hierRoot4" presStyleCnt="0"/>
      <dgm:spPr/>
    </dgm:pt>
    <dgm:pt modelId="{69791D78-51A7-D540-AD9A-FC07ED664306}" type="pres">
      <dgm:prSet presAssocID="{1AC965FB-399C-1245-973D-FEAB7300B8B9}" presName="composite4" presStyleCnt="0"/>
      <dgm:spPr/>
    </dgm:pt>
    <dgm:pt modelId="{0577AF60-F6CC-F541-8ADC-F2C68EF086A0}" type="pres">
      <dgm:prSet presAssocID="{1AC965FB-399C-1245-973D-FEAB7300B8B9}" presName="background4" presStyleLbl="node4" presStyleIdx="0" presStyleCnt="4"/>
      <dgm:spPr>
        <a:solidFill>
          <a:srgbClr val="77420D"/>
        </a:solidFill>
      </dgm:spPr>
    </dgm:pt>
    <dgm:pt modelId="{08CC8540-3C2C-9A4B-9BA8-E6BFB498C150}" type="pres">
      <dgm:prSet presAssocID="{1AC965FB-399C-1245-973D-FEAB7300B8B9}" presName="text4" presStyleLbl="fgAcc4" presStyleIdx="0" presStyleCnt="4" custScaleX="262587">
        <dgm:presLayoutVars>
          <dgm:chPref val="3"/>
        </dgm:presLayoutVars>
      </dgm:prSet>
      <dgm:spPr/>
    </dgm:pt>
    <dgm:pt modelId="{15770C89-C441-C043-9E28-2188E00F0E8F}" type="pres">
      <dgm:prSet presAssocID="{1AC965FB-399C-1245-973D-FEAB7300B8B9}" presName="hierChild5" presStyleCnt="0"/>
      <dgm:spPr/>
    </dgm:pt>
    <dgm:pt modelId="{62670ACA-7686-4343-B3A9-CA8409290B5F}" type="pres">
      <dgm:prSet presAssocID="{04FE28A7-9710-AE43-A96F-0B77676D3730}" presName="Name23" presStyleLbl="parChTrans1D4" presStyleIdx="1" presStyleCnt="4"/>
      <dgm:spPr/>
    </dgm:pt>
    <dgm:pt modelId="{86A53F29-C0A0-6D43-AD5E-B27B3D6096E5}" type="pres">
      <dgm:prSet presAssocID="{9E2CE722-F2D0-ED49-83FD-BA879EC3BAC6}" presName="hierRoot4" presStyleCnt="0"/>
      <dgm:spPr/>
    </dgm:pt>
    <dgm:pt modelId="{6C575054-B219-A043-BB8F-91DAE95F1B7A}" type="pres">
      <dgm:prSet presAssocID="{9E2CE722-F2D0-ED49-83FD-BA879EC3BAC6}" presName="composite4" presStyleCnt="0"/>
      <dgm:spPr/>
    </dgm:pt>
    <dgm:pt modelId="{3F0841DF-E694-4A4A-82CC-CEFA8034F4E4}" type="pres">
      <dgm:prSet presAssocID="{9E2CE722-F2D0-ED49-83FD-BA879EC3BAC6}" presName="background4" presStyleLbl="node4" presStyleIdx="1" presStyleCnt="4"/>
      <dgm:spPr>
        <a:solidFill>
          <a:schemeClr val="accent3">
            <a:lumMod val="50000"/>
          </a:schemeClr>
        </a:solidFill>
      </dgm:spPr>
    </dgm:pt>
    <dgm:pt modelId="{222690A4-CEA5-EC44-9139-48DFF26F7D8B}" type="pres">
      <dgm:prSet presAssocID="{9E2CE722-F2D0-ED49-83FD-BA879EC3BAC6}" presName="text4" presStyleLbl="fgAcc4" presStyleIdx="1" presStyleCnt="4" custScaleX="278824" custScaleY="92963">
        <dgm:presLayoutVars>
          <dgm:chPref val="3"/>
        </dgm:presLayoutVars>
      </dgm:prSet>
      <dgm:spPr/>
    </dgm:pt>
    <dgm:pt modelId="{520074B4-A588-6947-9CB3-2C863866AD0A}" type="pres">
      <dgm:prSet presAssocID="{9E2CE722-F2D0-ED49-83FD-BA879EC3BAC6}" presName="hierChild5" presStyleCnt="0"/>
      <dgm:spPr/>
    </dgm:pt>
    <dgm:pt modelId="{2D3F10E5-482C-A444-99F7-0D03DDCC0992}" type="pres">
      <dgm:prSet presAssocID="{05320337-5102-A24C-973A-EE0156FC8CFE}" presName="Name23" presStyleLbl="parChTrans1D4" presStyleIdx="2" presStyleCnt="4"/>
      <dgm:spPr/>
    </dgm:pt>
    <dgm:pt modelId="{AF3BD1A1-1CED-7946-AF97-4DDD01E206D3}" type="pres">
      <dgm:prSet presAssocID="{5E980CE6-6BF8-C34F-83E3-841BB4D599AE}" presName="hierRoot4" presStyleCnt="0"/>
      <dgm:spPr/>
    </dgm:pt>
    <dgm:pt modelId="{C895BF20-5DB8-AF43-B3B4-C959E6104E23}" type="pres">
      <dgm:prSet presAssocID="{5E980CE6-6BF8-C34F-83E3-841BB4D599AE}" presName="composite4" presStyleCnt="0"/>
      <dgm:spPr/>
    </dgm:pt>
    <dgm:pt modelId="{1E8D5BD1-C0B4-E14E-9E1B-B3E13BE16215}" type="pres">
      <dgm:prSet presAssocID="{5E980CE6-6BF8-C34F-83E3-841BB4D599AE}" presName="background4" presStyleLbl="node4" presStyleIdx="2" presStyleCnt="4"/>
      <dgm:spPr>
        <a:solidFill>
          <a:srgbClr val="77420D"/>
        </a:solidFill>
      </dgm:spPr>
    </dgm:pt>
    <dgm:pt modelId="{A212230D-1830-D34B-8DF3-E4511D49AA51}" type="pres">
      <dgm:prSet presAssocID="{5E980CE6-6BF8-C34F-83E3-841BB4D599AE}" presName="text4" presStyleLbl="fgAcc4" presStyleIdx="2" presStyleCnt="4" custScaleX="210386">
        <dgm:presLayoutVars>
          <dgm:chPref val="3"/>
        </dgm:presLayoutVars>
      </dgm:prSet>
      <dgm:spPr/>
    </dgm:pt>
    <dgm:pt modelId="{25A8EB0B-58A1-454D-8B8F-E389C95A36C3}" type="pres">
      <dgm:prSet presAssocID="{5E980CE6-6BF8-C34F-83E3-841BB4D599AE}" presName="hierChild5" presStyleCnt="0"/>
      <dgm:spPr/>
    </dgm:pt>
    <dgm:pt modelId="{CC82CABD-531E-004B-ABB5-420EB0B8446B}" type="pres">
      <dgm:prSet presAssocID="{219A97BC-B98F-1E40-9109-754DF5DF6B17}" presName="Name23" presStyleLbl="parChTrans1D4" presStyleIdx="3" presStyleCnt="4"/>
      <dgm:spPr/>
    </dgm:pt>
    <dgm:pt modelId="{2CB5220E-6EBB-964E-AD2F-31704025CF4C}" type="pres">
      <dgm:prSet presAssocID="{63855ECD-8521-A749-9B60-91753C08AEA5}" presName="hierRoot4" presStyleCnt="0"/>
      <dgm:spPr/>
    </dgm:pt>
    <dgm:pt modelId="{D1E4B904-08DB-B846-A956-F2D2210121D0}" type="pres">
      <dgm:prSet presAssocID="{63855ECD-8521-A749-9B60-91753C08AEA5}" presName="composite4" presStyleCnt="0"/>
      <dgm:spPr/>
    </dgm:pt>
    <dgm:pt modelId="{521C9FCD-EE7B-BB42-A838-0A6D97FBEEF3}" type="pres">
      <dgm:prSet presAssocID="{63855ECD-8521-A749-9B60-91753C08AEA5}" presName="background4" presStyleLbl="node4" presStyleIdx="3" presStyleCnt="4"/>
      <dgm:spPr>
        <a:solidFill>
          <a:srgbClr val="77420D"/>
        </a:solidFill>
      </dgm:spPr>
    </dgm:pt>
    <dgm:pt modelId="{FC706DFF-FAC2-AB40-B20B-7427F00F5435}" type="pres">
      <dgm:prSet presAssocID="{63855ECD-8521-A749-9B60-91753C08AEA5}" presName="text4" presStyleLbl="fgAcc4" presStyleIdx="3" presStyleCnt="4" custScaleX="242517" custScaleY="88826">
        <dgm:presLayoutVars>
          <dgm:chPref val="3"/>
        </dgm:presLayoutVars>
      </dgm:prSet>
      <dgm:spPr/>
    </dgm:pt>
    <dgm:pt modelId="{7E9661BB-4DE0-484E-BFAD-7D4E011326D2}" type="pres">
      <dgm:prSet presAssocID="{63855ECD-8521-A749-9B60-91753C08AEA5}" presName="hierChild5" presStyleCnt="0"/>
      <dgm:spPr/>
    </dgm:pt>
    <dgm:pt modelId="{6B4DE398-90FD-684D-B5F4-EF8228DF9EF0}" type="pres">
      <dgm:prSet presAssocID="{054CEF48-0042-764D-B38F-1EA66CACF8B6}" presName="Name10" presStyleLbl="parChTrans1D2" presStyleIdx="1" presStyleCnt="2"/>
      <dgm:spPr/>
    </dgm:pt>
    <dgm:pt modelId="{FED1242A-486E-2340-84E2-CD4B1BD31FC2}" type="pres">
      <dgm:prSet presAssocID="{A08CDA5B-1C83-5A42-8752-4E92B452B69B}" presName="hierRoot2" presStyleCnt="0"/>
      <dgm:spPr/>
    </dgm:pt>
    <dgm:pt modelId="{232678E8-5493-DF42-B319-DAEAFFECDFF5}" type="pres">
      <dgm:prSet presAssocID="{A08CDA5B-1C83-5A42-8752-4E92B452B69B}" presName="composite2" presStyleCnt="0"/>
      <dgm:spPr/>
    </dgm:pt>
    <dgm:pt modelId="{E74D3666-048F-D545-9D3B-04BB5A25F514}" type="pres">
      <dgm:prSet presAssocID="{A08CDA5B-1C83-5A42-8752-4E92B452B69B}" presName="background2" presStyleLbl="node2" presStyleIdx="1" presStyleCnt="2"/>
      <dgm:spPr/>
    </dgm:pt>
    <dgm:pt modelId="{59663BAF-D557-FD4C-BE12-1921997E2C22}" type="pres">
      <dgm:prSet presAssocID="{A08CDA5B-1C83-5A42-8752-4E92B452B69B}" presName="text2" presStyleLbl="fgAcc2" presStyleIdx="1" presStyleCnt="2" custScaleX="94185">
        <dgm:presLayoutVars>
          <dgm:chPref val="3"/>
        </dgm:presLayoutVars>
      </dgm:prSet>
      <dgm:spPr/>
    </dgm:pt>
    <dgm:pt modelId="{59404CB3-E051-1945-B060-E708C3B10475}" type="pres">
      <dgm:prSet presAssocID="{A08CDA5B-1C83-5A42-8752-4E92B452B69B}" presName="hierChild3" presStyleCnt="0"/>
      <dgm:spPr/>
    </dgm:pt>
  </dgm:ptLst>
  <dgm:cxnLst>
    <dgm:cxn modelId="{52C2F30B-E654-584F-A9FF-FFEA8D455316}" srcId="{319D6028-7FEA-A849-B2E0-A0DD027A4647}" destId="{5E980CE6-6BF8-C34F-83E3-841BB4D599AE}" srcOrd="1" destOrd="0" parTransId="{05320337-5102-A24C-973A-EE0156FC8CFE}" sibTransId="{160BC4E0-52A2-804A-B23B-B78B8FAEA7B3}"/>
    <dgm:cxn modelId="{1478A11B-D541-CC43-9D44-E5B2E1787C52}" type="presOf" srcId="{054CEF48-0042-764D-B38F-1EA66CACF8B6}" destId="{6B4DE398-90FD-684D-B5F4-EF8228DF9EF0}" srcOrd="0" destOrd="0" presId="urn:microsoft.com/office/officeart/2005/8/layout/hierarchy1"/>
    <dgm:cxn modelId="{1D50C536-EC2D-934B-8822-07E587841335}" type="presOf" srcId="{5E980CE6-6BF8-C34F-83E3-841BB4D599AE}" destId="{A212230D-1830-D34B-8DF3-E4511D49AA51}" srcOrd="0" destOrd="0" presId="urn:microsoft.com/office/officeart/2005/8/layout/hierarchy1"/>
    <dgm:cxn modelId="{974E7F3E-7E46-8A4B-88AE-64F3A5437A1F}" type="presOf" srcId="{04FE28A7-9710-AE43-A96F-0B77676D3730}" destId="{62670ACA-7686-4343-B3A9-CA8409290B5F}" srcOrd="0" destOrd="0" presId="urn:microsoft.com/office/officeart/2005/8/layout/hierarchy1"/>
    <dgm:cxn modelId="{8BF9B03E-A8ED-8E49-B35F-270D72C1CE87}" srcId="{319D6028-7FEA-A849-B2E0-A0DD027A4647}" destId="{1AC965FB-399C-1245-973D-FEAB7300B8B9}" srcOrd="0" destOrd="0" parTransId="{F8552C80-C22C-9D48-9618-698D0B4FDD2C}" sibTransId="{7B519876-851C-1E47-AD15-844FA290C326}"/>
    <dgm:cxn modelId="{C5E0064A-E516-A147-A076-A8AEA7D2E455}" type="presOf" srcId="{53A3F9D3-3DFC-2549-9776-FFDDFC4EBFBC}" destId="{6C37A7A6-15C5-5346-BD0D-63F3F7419CA6}" srcOrd="0" destOrd="0" presId="urn:microsoft.com/office/officeart/2005/8/layout/hierarchy1"/>
    <dgm:cxn modelId="{79131976-754A-144A-B050-B468DD76F875}" srcId="{5E980CE6-6BF8-C34F-83E3-841BB4D599AE}" destId="{63855ECD-8521-A749-9B60-91753C08AEA5}" srcOrd="0" destOrd="0" parTransId="{219A97BC-B98F-1E40-9109-754DF5DF6B17}" sibTransId="{AD7D3A01-9B6D-A843-8FDA-6D0C1B3051B3}"/>
    <dgm:cxn modelId="{B92C4F56-3634-6642-88B1-B73725E62D36}" type="presOf" srcId="{A08CDA5B-1C83-5A42-8752-4E92B452B69B}" destId="{59663BAF-D557-FD4C-BE12-1921997E2C22}" srcOrd="0" destOrd="0" presId="urn:microsoft.com/office/officeart/2005/8/layout/hierarchy1"/>
    <dgm:cxn modelId="{18947B57-D88C-684C-83D6-CA0BC3D461FE}" type="presOf" srcId="{825AF767-E842-DB4B-AA28-E4B82D748C49}" destId="{EF75DF26-CB5D-7845-80CA-9E8F030EDA67}" srcOrd="0" destOrd="0" presId="urn:microsoft.com/office/officeart/2005/8/layout/hierarchy1"/>
    <dgm:cxn modelId="{DE40F785-F60E-4444-9E9D-A736F084F735}" srcId="{53A3F9D3-3DFC-2549-9776-FFDDFC4EBFBC}" destId="{27753452-A721-354C-A4E9-808197D31B6F}" srcOrd="0" destOrd="0" parTransId="{13A04E27-678B-744F-B6DE-953ECDAD8513}" sibTransId="{FC42156C-C6EC-7B41-91A4-ADCB51A165C4}"/>
    <dgm:cxn modelId="{23B1978A-A128-834F-97EE-C1DCEBE7905E}" type="presOf" srcId="{27753452-A721-354C-A4E9-808197D31B6F}" destId="{5182B289-D9F2-9449-8F71-AB9E10E69B05}" srcOrd="0" destOrd="0" presId="urn:microsoft.com/office/officeart/2005/8/layout/hierarchy1"/>
    <dgm:cxn modelId="{8473598D-6AA2-7E45-932D-ACEB7103DF39}" srcId="{1AC965FB-399C-1245-973D-FEAB7300B8B9}" destId="{9E2CE722-F2D0-ED49-83FD-BA879EC3BAC6}" srcOrd="0" destOrd="0" parTransId="{04FE28A7-9710-AE43-A96F-0B77676D3730}" sibTransId="{2D4DD996-45CA-5140-890F-5F929B93E6EC}"/>
    <dgm:cxn modelId="{D5C9808D-81AF-7243-B27E-18636BB389F2}" srcId="{825AF767-E842-DB4B-AA28-E4B82D748C49}" destId="{53A3F9D3-3DFC-2549-9776-FFDDFC4EBFBC}" srcOrd="0" destOrd="0" parTransId="{708D7388-39F3-3F41-9E03-ACCE9F6122B8}" sibTransId="{6CD6E6F2-2393-6042-A2B0-239E79165528}"/>
    <dgm:cxn modelId="{264DC390-BFE7-2D4F-8DC4-844D3DD2E5E9}" type="presOf" srcId="{13A04E27-678B-744F-B6DE-953ECDAD8513}" destId="{AF1A5B01-2E79-DE4E-8D90-15D2D2CD0939}" srcOrd="0" destOrd="0" presId="urn:microsoft.com/office/officeart/2005/8/layout/hierarchy1"/>
    <dgm:cxn modelId="{09E46592-DDAC-0C47-A20F-514A1A9871C3}" type="presOf" srcId="{219A97BC-B98F-1E40-9109-754DF5DF6B17}" destId="{CC82CABD-531E-004B-ABB5-420EB0B8446B}" srcOrd="0" destOrd="0" presId="urn:microsoft.com/office/officeart/2005/8/layout/hierarchy1"/>
    <dgm:cxn modelId="{263FA3A6-78DA-E14B-9E6E-AF39904BC6AC}" srcId="{27753452-A721-354C-A4E9-808197D31B6F}" destId="{7FDD9365-AD66-C141-8E93-0C469588B8E0}" srcOrd="0" destOrd="0" parTransId="{901F5168-90AD-0F4E-8C48-1EF5F9274F51}" sibTransId="{AF650502-F3E2-7940-BE7B-743A15DB83D8}"/>
    <dgm:cxn modelId="{1E65CBA6-4337-254C-B532-FD135E67C3BE}" type="presOf" srcId="{319D6028-7FEA-A849-B2E0-A0DD027A4647}" destId="{C1786A19-0155-7F4E-8A64-AA8FDCA62FF4}" srcOrd="0" destOrd="0" presId="urn:microsoft.com/office/officeart/2005/8/layout/hierarchy1"/>
    <dgm:cxn modelId="{F27FAAA7-9898-FD40-8E24-05D0FD31062A}" type="presOf" srcId="{05320337-5102-A24C-973A-EE0156FC8CFE}" destId="{2D3F10E5-482C-A444-99F7-0D03DDCC0992}" srcOrd="0" destOrd="0" presId="urn:microsoft.com/office/officeart/2005/8/layout/hierarchy1"/>
    <dgm:cxn modelId="{ACE60FB6-1322-9843-86B9-CCA770FD6D3C}" type="presOf" srcId="{901F5168-90AD-0F4E-8C48-1EF5F9274F51}" destId="{634A4791-A282-E84F-A3ED-25A3C14A78EA}" srcOrd="0" destOrd="0" presId="urn:microsoft.com/office/officeart/2005/8/layout/hierarchy1"/>
    <dgm:cxn modelId="{55AEE6BC-3A87-254F-8EEC-99D29880285C}" type="presOf" srcId="{FB652CC9-96B6-F34D-A161-9CAFCF4558FF}" destId="{690328D8-16FE-F441-8948-675A822CA8F5}" srcOrd="0" destOrd="0" presId="urn:microsoft.com/office/officeart/2005/8/layout/hierarchy1"/>
    <dgm:cxn modelId="{CAAE69C3-38A5-E945-ABEF-EEE2B6D2749E}" type="presOf" srcId="{F8552C80-C22C-9D48-9618-698D0B4FDD2C}" destId="{92707BD8-0067-5944-A67A-E3334B0F581B}" srcOrd="0" destOrd="0" presId="urn:microsoft.com/office/officeart/2005/8/layout/hierarchy1"/>
    <dgm:cxn modelId="{EDD17CCE-ADF2-CF47-BF34-AFE24C58635D}" type="presOf" srcId="{9E2CE722-F2D0-ED49-83FD-BA879EC3BAC6}" destId="{222690A4-CEA5-EC44-9139-48DFF26F7D8B}" srcOrd="0" destOrd="0" presId="urn:microsoft.com/office/officeart/2005/8/layout/hierarchy1"/>
    <dgm:cxn modelId="{95D839D3-1C8D-304F-A85F-D4935C4FD40F}" type="presOf" srcId="{1AC965FB-399C-1245-973D-FEAB7300B8B9}" destId="{08CC8540-3C2C-9A4B-9BA8-E6BFB498C150}" srcOrd="0" destOrd="0" presId="urn:microsoft.com/office/officeart/2005/8/layout/hierarchy1"/>
    <dgm:cxn modelId="{D9FED0D7-2F3F-E04D-92E9-12BB5B0C38A8}" srcId="{27753452-A721-354C-A4E9-808197D31B6F}" destId="{319D6028-7FEA-A849-B2E0-A0DD027A4647}" srcOrd="1" destOrd="0" parTransId="{FB652CC9-96B6-F34D-A161-9CAFCF4558FF}" sibTransId="{52EFD53E-86B9-C441-9469-037C6A45237A}"/>
    <dgm:cxn modelId="{F28C04DB-B906-3A44-BD33-D22D675CA3B2}" type="presOf" srcId="{7FDD9365-AD66-C141-8E93-0C469588B8E0}" destId="{BE022FA3-4455-E844-9E1E-50C351016AAC}" srcOrd="0" destOrd="0" presId="urn:microsoft.com/office/officeart/2005/8/layout/hierarchy1"/>
    <dgm:cxn modelId="{AA0EB8EA-1A86-8B49-AA37-C86CF67F0B8C}" srcId="{53A3F9D3-3DFC-2549-9776-FFDDFC4EBFBC}" destId="{A08CDA5B-1C83-5A42-8752-4E92B452B69B}" srcOrd="1" destOrd="0" parTransId="{054CEF48-0042-764D-B38F-1EA66CACF8B6}" sibTransId="{2918EBF9-1F28-5C4A-AABF-449EB6992694}"/>
    <dgm:cxn modelId="{8609D8F1-C4FA-EA46-A765-603422A894FC}" type="presOf" srcId="{63855ECD-8521-A749-9B60-91753C08AEA5}" destId="{FC706DFF-FAC2-AB40-B20B-7427F00F5435}" srcOrd="0" destOrd="0" presId="urn:microsoft.com/office/officeart/2005/8/layout/hierarchy1"/>
    <dgm:cxn modelId="{B8392B7F-DF2F-7640-AD6F-328CBF7AF64A}" type="presParOf" srcId="{EF75DF26-CB5D-7845-80CA-9E8F030EDA67}" destId="{019735C5-F71B-4F4C-B865-1669E20FD9C5}" srcOrd="0" destOrd="0" presId="urn:microsoft.com/office/officeart/2005/8/layout/hierarchy1"/>
    <dgm:cxn modelId="{A41691F8-B22E-1348-A89E-F5BE14DCE7E0}" type="presParOf" srcId="{019735C5-F71B-4F4C-B865-1669E20FD9C5}" destId="{282A9494-BD26-394E-84CC-2027DEA8C761}" srcOrd="0" destOrd="0" presId="urn:microsoft.com/office/officeart/2005/8/layout/hierarchy1"/>
    <dgm:cxn modelId="{D4908403-F8A2-7A49-9E99-95A34D870696}" type="presParOf" srcId="{282A9494-BD26-394E-84CC-2027DEA8C761}" destId="{18EAB8BE-4244-3B4A-9866-3833DCB16D8D}" srcOrd="0" destOrd="0" presId="urn:microsoft.com/office/officeart/2005/8/layout/hierarchy1"/>
    <dgm:cxn modelId="{8271515D-7937-9B4A-B72B-620B25432874}" type="presParOf" srcId="{282A9494-BD26-394E-84CC-2027DEA8C761}" destId="{6C37A7A6-15C5-5346-BD0D-63F3F7419CA6}" srcOrd="1" destOrd="0" presId="urn:microsoft.com/office/officeart/2005/8/layout/hierarchy1"/>
    <dgm:cxn modelId="{A9A0224C-6FCD-E347-A5F7-928883E97B40}" type="presParOf" srcId="{019735C5-F71B-4F4C-B865-1669E20FD9C5}" destId="{5FD413B9-D8A2-1748-8C44-B1135719A8B4}" srcOrd="1" destOrd="0" presId="urn:microsoft.com/office/officeart/2005/8/layout/hierarchy1"/>
    <dgm:cxn modelId="{46B575C1-89B6-ED46-8DA2-04CE533C61E6}" type="presParOf" srcId="{5FD413B9-D8A2-1748-8C44-B1135719A8B4}" destId="{AF1A5B01-2E79-DE4E-8D90-15D2D2CD0939}" srcOrd="0" destOrd="0" presId="urn:microsoft.com/office/officeart/2005/8/layout/hierarchy1"/>
    <dgm:cxn modelId="{0DF0CADB-1026-6045-85D6-AC9880F69A19}" type="presParOf" srcId="{5FD413B9-D8A2-1748-8C44-B1135719A8B4}" destId="{ED7D418C-C6FF-A74B-B90C-C2D7D9628E6F}" srcOrd="1" destOrd="0" presId="urn:microsoft.com/office/officeart/2005/8/layout/hierarchy1"/>
    <dgm:cxn modelId="{C9D14FD5-8014-6B41-826E-BAE07357D526}" type="presParOf" srcId="{ED7D418C-C6FF-A74B-B90C-C2D7D9628E6F}" destId="{916E8BA2-A9F8-1749-BB16-20490F4B69B2}" srcOrd="0" destOrd="0" presId="urn:microsoft.com/office/officeart/2005/8/layout/hierarchy1"/>
    <dgm:cxn modelId="{4F604866-96D0-7949-9A6C-58ACE0E85571}" type="presParOf" srcId="{916E8BA2-A9F8-1749-BB16-20490F4B69B2}" destId="{CAB2FCDF-4604-BE41-8C90-0806EF026997}" srcOrd="0" destOrd="0" presId="urn:microsoft.com/office/officeart/2005/8/layout/hierarchy1"/>
    <dgm:cxn modelId="{A53EEE7A-82E7-0841-B0A4-D164148F53CA}" type="presParOf" srcId="{916E8BA2-A9F8-1749-BB16-20490F4B69B2}" destId="{5182B289-D9F2-9449-8F71-AB9E10E69B05}" srcOrd="1" destOrd="0" presId="urn:microsoft.com/office/officeart/2005/8/layout/hierarchy1"/>
    <dgm:cxn modelId="{F60AC157-0643-7649-A6F3-D349F3F66124}" type="presParOf" srcId="{ED7D418C-C6FF-A74B-B90C-C2D7D9628E6F}" destId="{5CEAEB42-1DA5-D946-8FC8-5F723AEFA0FB}" srcOrd="1" destOrd="0" presId="urn:microsoft.com/office/officeart/2005/8/layout/hierarchy1"/>
    <dgm:cxn modelId="{126C6F90-5133-5E43-895B-40176A6F4529}" type="presParOf" srcId="{5CEAEB42-1DA5-D946-8FC8-5F723AEFA0FB}" destId="{634A4791-A282-E84F-A3ED-25A3C14A78EA}" srcOrd="0" destOrd="0" presId="urn:microsoft.com/office/officeart/2005/8/layout/hierarchy1"/>
    <dgm:cxn modelId="{82C09E0F-9D0D-A549-B260-9D500BFE4B80}" type="presParOf" srcId="{5CEAEB42-1DA5-D946-8FC8-5F723AEFA0FB}" destId="{704CE972-CC2E-A842-B8B1-51EEB1073C71}" srcOrd="1" destOrd="0" presId="urn:microsoft.com/office/officeart/2005/8/layout/hierarchy1"/>
    <dgm:cxn modelId="{8CA0CE4B-95C4-7C49-A994-824179304E43}" type="presParOf" srcId="{704CE972-CC2E-A842-B8B1-51EEB1073C71}" destId="{4DD7AE78-D3E4-674F-B5E3-5B339B2D7788}" srcOrd="0" destOrd="0" presId="urn:microsoft.com/office/officeart/2005/8/layout/hierarchy1"/>
    <dgm:cxn modelId="{3B9F4E49-E151-AA4B-995F-E9516EE2E205}" type="presParOf" srcId="{4DD7AE78-D3E4-674F-B5E3-5B339B2D7788}" destId="{F97B1040-4099-F542-B976-E4A9E99CDE18}" srcOrd="0" destOrd="0" presId="urn:microsoft.com/office/officeart/2005/8/layout/hierarchy1"/>
    <dgm:cxn modelId="{FBFC2227-372A-8047-B231-C68518E2C7DA}" type="presParOf" srcId="{4DD7AE78-D3E4-674F-B5E3-5B339B2D7788}" destId="{BE022FA3-4455-E844-9E1E-50C351016AAC}" srcOrd="1" destOrd="0" presId="urn:microsoft.com/office/officeart/2005/8/layout/hierarchy1"/>
    <dgm:cxn modelId="{2CCF437C-8529-A44D-8EB8-4C1D6F862F28}" type="presParOf" srcId="{704CE972-CC2E-A842-B8B1-51EEB1073C71}" destId="{876546B8-6BAE-C444-B041-E850DE189FD0}" srcOrd="1" destOrd="0" presId="urn:microsoft.com/office/officeart/2005/8/layout/hierarchy1"/>
    <dgm:cxn modelId="{BDA55284-74B8-E84A-91B2-4B76AECFE25D}" type="presParOf" srcId="{5CEAEB42-1DA5-D946-8FC8-5F723AEFA0FB}" destId="{690328D8-16FE-F441-8948-675A822CA8F5}" srcOrd="2" destOrd="0" presId="urn:microsoft.com/office/officeart/2005/8/layout/hierarchy1"/>
    <dgm:cxn modelId="{67ADE862-4785-5442-A3B0-4D685D31F0A9}" type="presParOf" srcId="{5CEAEB42-1DA5-D946-8FC8-5F723AEFA0FB}" destId="{4CF2540A-275A-B141-B5E7-0D0E9907835A}" srcOrd="3" destOrd="0" presId="urn:microsoft.com/office/officeart/2005/8/layout/hierarchy1"/>
    <dgm:cxn modelId="{DA190EB4-FF29-F74B-A423-4CF1C1A3B053}" type="presParOf" srcId="{4CF2540A-275A-B141-B5E7-0D0E9907835A}" destId="{9CD9F8F8-4546-DC44-A542-3F7F6F64C013}" srcOrd="0" destOrd="0" presId="urn:microsoft.com/office/officeart/2005/8/layout/hierarchy1"/>
    <dgm:cxn modelId="{5AC5890B-C1FF-584D-97F3-DB5CA3F65560}" type="presParOf" srcId="{9CD9F8F8-4546-DC44-A542-3F7F6F64C013}" destId="{30783ADE-6E2A-D04D-8E4A-0228022492C7}" srcOrd="0" destOrd="0" presId="urn:microsoft.com/office/officeart/2005/8/layout/hierarchy1"/>
    <dgm:cxn modelId="{0DC1A30C-E3FD-3D4C-968C-47A84BC1DAE5}" type="presParOf" srcId="{9CD9F8F8-4546-DC44-A542-3F7F6F64C013}" destId="{C1786A19-0155-7F4E-8A64-AA8FDCA62FF4}" srcOrd="1" destOrd="0" presId="urn:microsoft.com/office/officeart/2005/8/layout/hierarchy1"/>
    <dgm:cxn modelId="{05254788-7850-D045-AC95-8F87042B8253}" type="presParOf" srcId="{4CF2540A-275A-B141-B5E7-0D0E9907835A}" destId="{E188365A-0F3B-334E-AE74-6D80F765FF35}" srcOrd="1" destOrd="0" presId="urn:microsoft.com/office/officeart/2005/8/layout/hierarchy1"/>
    <dgm:cxn modelId="{18F81D42-2461-C740-AEB2-52E8561A4641}" type="presParOf" srcId="{E188365A-0F3B-334E-AE74-6D80F765FF35}" destId="{92707BD8-0067-5944-A67A-E3334B0F581B}" srcOrd="0" destOrd="0" presId="urn:microsoft.com/office/officeart/2005/8/layout/hierarchy1"/>
    <dgm:cxn modelId="{38F6EC32-5F48-4D4C-B7F7-0B4F0121A627}" type="presParOf" srcId="{E188365A-0F3B-334E-AE74-6D80F765FF35}" destId="{2133AC88-FD38-B049-87C7-AD6504765F8C}" srcOrd="1" destOrd="0" presId="urn:microsoft.com/office/officeart/2005/8/layout/hierarchy1"/>
    <dgm:cxn modelId="{0442B52A-3175-A749-8A15-90D7368C8B78}" type="presParOf" srcId="{2133AC88-FD38-B049-87C7-AD6504765F8C}" destId="{69791D78-51A7-D540-AD9A-FC07ED664306}" srcOrd="0" destOrd="0" presId="urn:microsoft.com/office/officeart/2005/8/layout/hierarchy1"/>
    <dgm:cxn modelId="{7F079615-47E2-AF46-AE48-B76CDB82092D}" type="presParOf" srcId="{69791D78-51A7-D540-AD9A-FC07ED664306}" destId="{0577AF60-F6CC-F541-8ADC-F2C68EF086A0}" srcOrd="0" destOrd="0" presId="urn:microsoft.com/office/officeart/2005/8/layout/hierarchy1"/>
    <dgm:cxn modelId="{A234B54D-6CC8-CC4A-99D7-87E5651AE69B}" type="presParOf" srcId="{69791D78-51A7-D540-AD9A-FC07ED664306}" destId="{08CC8540-3C2C-9A4B-9BA8-E6BFB498C150}" srcOrd="1" destOrd="0" presId="urn:microsoft.com/office/officeart/2005/8/layout/hierarchy1"/>
    <dgm:cxn modelId="{049110DD-CE9D-3D47-AD09-977EA6AD419C}" type="presParOf" srcId="{2133AC88-FD38-B049-87C7-AD6504765F8C}" destId="{15770C89-C441-C043-9E28-2188E00F0E8F}" srcOrd="1" destOrd="0" presId="urn:microsoft.com/office/officeart/2005/8/layout/hierarchy1"/>
    <dgm:cxn modelId="{D0106B17-F781-9D4E-9A7A-647617DCCCAC}" type="presParOf" srcId="{15770C89-C441-C043-9E28-2188E00F0E8F}" destId="{62670ACA-7686-4343-B3A9-CA8409290B5F}" srcOrd="0" destOrd="0" presId="urn:microsoft.com/office/officeart/2005/8/layout/hierarchy1"/>
    <dgm:cxn modelId="{79546107-9694-2749-AB01-81BBDF19978F}" type="presParOf" srcId="{15770C89-C441-C043-9E28-2188E00F0E8F}" destId="{86A53F29-C0A0-6D43-AD5E-B27B3D6096E5}" srcOrd="1" destOrd="0" presId="urn:microsoft.com/office/officeart/2005/8/layout/hierarchy1"/>
    <dgm:cxn modelId="{D8A139C6-1973-CE4B-AEED-CE000E153839}" type="presParOf" srcId="{86A53F29-C0A0-6D43-AD5E-B27B3D6096E5}" destId="{6C575054-B219-A043-BB8F-91DAE95F1B7A}" srcOrd="0" destOrd="0" presId="urn:microsoft.com/office/officeart/2005/8/layout/hierarchy1"/>
    <dgm:cxn modelId="{7679D466-75D2-0742-A95C-1E3FA857597E}" type="presParOf" srcId="{6C575054-B219-A043-BB8F-91DAE95F1B7A}" destId="{3F0841DF-E694-4A4A-82CC-CEFA8034F4E4}" srcOrd="0" destOrd="0" presId="urn:microsoft.com/office/officeart/2005/8/layout/hierarchy1"/>
    <dgm:cxn modelId="{816FCCE9-0CC3-0140-9AB4-A1B156BB25ED}" type="presParOf" srcId="{6C575054-B219-A043-BB8F-91DAE95F1B7A}" destId="{222690A4-CEA5-EC44-9139-48DFF26F7D8B}" srcOrd="1" destOrd="0" presId="urn:microsoft.com/office/officeart/2005/8/layout/hierarchy1"/>
    <dgm:cxn modelId="{3EF7A8FF-E960-8740-9CBB-52806B007A96}" type="presParOf" srcId="{86A53F29-C0A0-6D43-AD5E-B27B3D6096E5}" destId="{520074B4-A588-6947-9CB3-2C863866AD0A}" srcOrd="1" destOrd="0" presId="urn:microsoft.com/office/officeart/2005/8/layout/hierarchy1"/>
    <dgm:cxn modelId="{1A38F7FA-1A24-0143-8CB0-F4C8E4A0AB93}" type="presParOf" srcId="{E188365A-0F3B-334E-AE74-6D80F765FF35}" destId="{2D3F10E5-482C-A444-99F7-0D03DDCC0992}" srcOrd="2" destOrd="0" presId="urn:microsoft.com/office/officeart/2005/8/layout/hierarchy1"/>
    <dgm:cxn modelId="{337C3015-AD9A-6047-8F33-217DA078AE43}" type="presParOf" srcId="{E188365A-0F3B-334E-AE74-6D80F765FF35}" destId="{AF3BD1A1-1CED-7946-AF97-4DDD01E206D3}" srcOrd="3" destOrd="0" presId="urn:microsoft.com/office/officeart/2005/8/layout/hierarchy1"/>
    <dgm:cxn modelId="{CE7C5BA9-8B40-D247-A81A-3044AE53FF3F}" type="presParOf" srcId="{AF3BD1A1-1CED-7946-AF97-4DDD01E206D3}" destId="{C895BF20-5DB8-AF43-B3B4-C959E6104E23}" srcOrd="0" destOrd="0" presId="urn:microsoft.com/office/officeart/2005/8/layout/hierarchy1"/>
    <dgm:cxn modelId="{C345C54D-FE40-2C40-8801-801B28C19B4E}" type="presParOf" srcId="{C895BF20-5DB8-AF43-B3B4-C959E6104E23}" destId="{1E8D5BD1-C0B4-E14E-9E1B-B3E13BE16215}" srcOrd="0" destOrd="0" presId="urn:microsoft.com/office/officeart/2005/8/layout/hierarchy1"/>
    <dgm:cxn modelId="{01576F0B-91D8-BE40-B1A8-4E220E860D67}" type="presParOf" srcId="{C895BF20-5DB8-AF43-B3B4-C959E6104E23}" destId="{A212230D-1830-D34B-8DF3-E4511D49AA51}" srcOrd="1" destOrd="0" presId="urn:microsoft.com/office/officeart/2005/8/layout/hierarchy1"/>
    <dgm:cxn modelId="{1AC586C8-95AE-0E43-9B4D-CA5BE6018D6B}" type="presParOf" srcId="{AF3BD1A1-1CED-7946-AF97-4DDD01E206D3}" destId="{25A8EB0B-58A1-454D-8B8F-E389C95A36C3}" srcOrd="1" destOrd="0" presId="urn:microsoft.com/office/officeart/2005/8/layout/hierarchy1"/>
    <dgm:cxn modelId="{25CF3D98-1B73-6246-9699-EB0E89A85D5F}" type="presParOf" srcId="{25A8EB0B-58A1-454D-8B8F-E389C95A36C3}" destId="{CC82CABD-531E-004B-ABB5-420EB0B8446B}" srcOrd="0" destOrd="0" presId="urn:microsoft.com/office/officeart/2005/8/layout/hierarchy1"/>
    <dgm:cxn modelId="{87378284-327C-D644-9116-E77B3F89EEFB}" type="presParOf" srcId="{25A8EB0B-58A1-454D-8B8F-E389C95A36C3}" destId="{2CB5220E-6EBB-964E-AD2F-31704025CF4C}" srcOrd="1" destOrd="0" presId="urn:microsoft.com/office/officeart/2005/8/layout/hierarchy1"/>
    <dgm:cxn modelId="{D622B6CE-B570-554F-8BB1-F1E0801649DD}" type="presParOf" srcId="{2CB5220E-6EBB-964E-AD2F-31704025CF4C}" destId="{D1E4B904-08DB-B846-A956-F2D2210121D0}" srcOrd="0" destOrd="0" presId="urn:microsoft.com/office/officeart/2005/8/layout/hierarchy1"/>
    <dgm:cxn modelId="{62041366-7D6E-0D42-A3D6-F8D324D3AABC}" type="presParOf" srcId="{D1E4B904-08DB-B846-A956-F2D2210121D0}" destId="{521C9FCD-EE7B-BB42-A838-0A6D97FBEEF3}" srcOrd="0" destOrd="0" presId="urn:microsoft.com/office/officeart/2005/8/layout/hierarchy1"/>
    <dgm:cxn modelId="{728FE6E3-2797-3845-A03B-33A0C48C5818}" type="presParOf" srcId="{D1E4B904-08DB-B846-A956-F2D2210121D0}" destId="{FC706DFF-FAC2-AB40-B20B-7427F00F5435}" srcOrd="1" destOrd="0" presId="urn:microsoft.com/office/officeart/2005/8/layout/hierarchy1"/>
    <dgm:cxn modelId="{93474DC1-32C5-8C44-A9A5-C251DCB29AF7}" type="presParOf" srcId="{2CB5220E-6EBB-964E-AD2F-31704025CF4C}" destId="{7E9661BB-4DE0-484E-BFAD-7D4E011326D2}" srcOrd="1" destOrd="0" presId="urn:microsoft.com/office/officeart/2005/8/layout/hierarchy1"/>
    <dgm:cxn modelId="{06376CE4-C48A-AA41-B3BC-7414D5BA03A4}" type="presParOf" srcId="{5FD413B9-D8A2-1748-8C44-B1135719A8B4}" destId="{6B4DE398-90FD-684D-B5F4-EF8228DF9EF0}" srcOrd="2" destOrd="0" presId="urn:microsoft.com/office/officeart/2005/8/layout/hierarchy1"/>
    <dgm:cxn modelId="{8F6373B8-94CF-C146-AF8D-46BEB999DF00}" type="presParOf" srcId="{5FD413B9-D8A2-1748-8C44-B1135719A8B4}" destId="{FED1242A-486E-2340-84E2-CD4B1BD31FC2}" srcOrd="3" destOrd="0" presId="urn:microsoft.com/office/officeart/2005/8/layout/hierarchy1"/>
    <dgm:cxn modelId="{D9A39AF0-B732-E64B-9E69-95025158441E}" type="presParOf" srcId="{FED1242A-486E-2340-84E2-CD4B1BD31FC2}" destId="{232678E8-5493-DF42-B319-DAEAFFECDFF5}" srcOrd="0" destOrd="0" presId="urn:microsoft.com/office/officeart/2005/8/layout/hierarchy1"/>
    <dgm:cxn modelId="{893F83B2-AF22-FE49-A9E6-6B85B8826CA0}" type="presParOf" srcId="{232678E8-5493-DF42-B319-DAEAFFECDFF5}" destId="{E74D3666-048F-D545-9D3B-04BB5A25F514}" srcOrd="0" destOrd="0" presId="urn:microsoft.com/office/officeart/2005/8/layout/hierarchy1"/>
    <dgm:cxn modelId="{BB8D104B-ECCC-6E43-9B46-2413D4210058}" type="presParOf" srcId="{232678E8-5493-DF42-B319-DAEAFFECDFF5}" destId="{59663BAF-D557-FD4C-BE12-1921997E2C22}" srcOrd="1" destOrd="0" presId="urn:microsoft.com/office/officeart/2005/8/layout/hierarchy1"/>
    <dgm:cxn modelId="{77852437-0C6C-1048-924A-9B4EC31E2275}" type="presParOf" srcId="{FED1242A-486E-2340-84E2-CD4B1BD31FC2}" destId="{59404CB3-E051-1945-B060-E708C3B104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DE398-90FD-684D-B5F4-EF8228DF9EF0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A5B01-2E79-DE4E-8D90-15D2D2CD0939}">
      <dsp:nvSpPr>
        <dsp:cNvPr id="0" name=""/>
        <dsp:cNvSpPr/>
      </dsp:nvSpPr>
      <dsp:spPr>
        <a:xfrm>
          <a:off x="2304127" y="1724683"/>
          <a:ext cx="1659783" cy="789923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315"/>
              </a:lnTo>
              <a:lnTo>
                <a:pt x="0" y="538315"/>
              </a:lnTo>
              <a:lnTo>
                <a:pt x="0" y="7899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AB8BE-4244-3B4A-9866-3833DCB16D8D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37A7A6-15C5-5346-BD0D-63F3F7419CA6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Red urine</a:t>
          </a:r>
        </a:p>
      </dsp:txBody>
      <dsp:txXfrm>
        <a:off x="2958198" y="337221"/>
        <a:ext cx="2614981" cy="1623637"/>
      </dsp:txXfrm>
    </dsp:sp>
    <dsp:sp modelId="{CAB2FCDF-4604-BE41-8C90-0806EF026997}">
      <dsp:nvSpPr>
        <dsp:cNvPr id="0" name=""/>
        <dsp:cNvSpPr/>
      </dsp:nvSpPr>
      <dsp:spPr>
        <a:xfrm>
          <a:off x="946122" y="2514607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82B289-D9F2-9449-8F71-AB9E10E69B05}">
      <dsp:nvSpPr>
        <dsp:cNvPr id="0" name=""/>
        <dsp:cNvSpPr/>
      </dsp:nvSpPr>
      <dsp:spPr>
        <a:xfrm>
          <a:off x="1247901" y="280129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Heme</a:t>
          </a:r>
          <a:r>
            <a:rPr lang="en-US" sz="3000" kern="1200" dirty="0"/>
            <a:t>-positive urinalysis</a:t>
          </a:r>
        </a:p>
      </dsp:txBody>
      <dsp:txXfrm>
        <a:off x="1298415" y="2851811"/>
        <a:ext cx="2614981" cy="1623637"/>
      </dsp:txXfrm>
    </dsp:sp>
    <dsp:sp modelId="{E74D3666-048F-D545-9D3B-04BB5A25F514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663BAF-D557-FD4C-BE12-1921997E2C22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Heme</a:t>
          </a:r>
          <a:r>
            <a:rPr lang="en-US" sz="3000" kern="1200" dirty="0"/>
            <a:t>-negative urinalysis</a:t>
          </a:r>
        </a:p>
      </dsp:txBody>
      <dsp:txXfrm>
        <a:off x="4617982" y="2851793"/>
        <a:ext cx="2614981" cy="1623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DE398-90FD-684D-B5F4-EF8228DF9EF0}">
      <dsp:nvSpPr>
        <dsp:cNvPr id="0" name=""/>
        <dsp:cNvSpPr/>
      </dsp:nvSpPr>
      <dsp:spPr>
        <a:xfrm>
          <a:off x="4348588" y="844132"/>
          <a:ext cx="3037173" cy="263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31"/>
              </a:lnTo>
              <a:lnTo>
                <a:pt x="3037173" y="179731"/>
              </a:lnTo>
              <a:lnTo>
                <a:pt x="3037173" y="2637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2CABD-531E-004B-ABB5-420EB0B8446B}">
      <dsp:nvSpPr>
        <dsp:cNvPr id="0" name=""/>
        <dsp:cNvSpPr/>
      </dsp:nvSpPr>
      <dsp:spPr>
        <a:xfrm>
          <a:off x="6981326" y="3362889"/>
          <a:ext cx="91440" cy="263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7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F10E5-482C-A444-99F7-0D03DDCC0992}">
      <dsp:nvSpPr>
        <dsp:cNvPr id="0" name=""/>
        <dsp:cNvSpPr/>
      </dsp:nvSpPr>
      <dsp:spPr>
        <a:xfrm>
          <a:off x="5626004" y="2523304"/>
          <a:ext cx="1401042" cy="263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31"/>
              </a:lnTo>
              <a:lnTo>
                <a:pt x="1401042" y="179731"/>
              </a:lnTo>
              <a:lnTo>
                <a:pt x="1401042" y="2637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70ACA-7686-4343-B3A9-CA8409290B5F}">
      <dsp:nvSpPr>
        <dsp:cNvPr id="0" name=""/>
        <dsp:cNvSpPr/>
      </dsp:nvSpPr>
      <dsp:spPr>
        <a:xfrm>
          <a:off x="4415932" y="3362889"/>
          <a:ext cx="91440" cy="263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7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07BD8-0067-5944-A67A-E3334B0F581B}">
      <dsp:nvSpPr>
        <dsp:cNvPr id="0" name=""/>
        <dsp:cNvSpPr/>
      </dsp:nvSpPr>
      <dsp:spPr>
        <a:xfrm>
          <a:off x="4461652" y="2523304"/>
          <a:ext cx="1164351" cy="263740"/>
        </a:xfrm>
        <a:custGeom>
          <a:avLst/>
          <a:gdLst/>
          <a:ahLst/>
          <a:cxnLst/>
          <a:rect l="0" t="0" r="0" b="0"/>
          <a:pathLst>
            <a:path>
              <a:moveTo>
                <a:pt x="1164351" y="0"/>
              </a:moveTo>
              <a:lnTo>
                <a:pt x="1164351" y="179731"/>
              </a:lnTo>
              <a:lnTo>
                <a:pt x="0" y="179731"/>
              </a:lnTo>
              <a:lnTo>
                <a:pt x="0" y="2637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328D8-16FE-F441-8948-675A822CA8F5}">
      <dsp:nvSpPr>
        <dsp:cNvPr id="0" name=""/>
        <dsp:cNvSpPr/>
      </dsp:nvSpPr>
      <dsp:spPr>
        <a:xfrm>
          <a:off x="3820773" y="1683718"/>
          <a:ext cx="1805231" cy="263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31"/>
              </a:lnTo>
              <a:lnTo>
                <a:pt x="1805231" y="179731"/>
              </a:lnTo>
              <a:lnTo>
                <a:pt x="1805231" y="2637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A4791-A282-E84F-A3ED-25A3C14A78EA}">
      <dsp:nvSpPr>
        <dsp:cNvPr id="0" name=""/>
        <dsp:cNvSpPr/>
      </dsp:nvSpPr>
      <dsp:spPr>
        <a:xfrm>
          <a:off x="1706639" y="1683718"/>
          <a:ext cx="2114133" cy="263740"/>
        </a:xfrm>
        <a:custGeom>
          <a:avLst/>
          <a:gdLst/>
          <a:ahLst/>
          <a:cxnLst/>
          <a:rect l="0" t="0" r="0" b="0"/>
          <a:pathLst>
            <a:path>
              <a:moveTo>
                <a:pt x="2114133" y="0"/>
              </a:moveTo>
              <a:lnTo>
                <a:pt x="2114133" y="179731"/>
              </a:lnTo>
              <a:lnTo>
                <a:pt x="0" y="179731"/>
              </a:lnTo>
              <a:lnTo>
                <a:pt x="0" y="2637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A5B01-2E79-DE4E-8D90-15D2D2CD0939}">
      <dsp:nvSpPr>
        <dsp:cNvPr id="0" name=""/>
        <dsp:cNvSpPr/>
      </dsp:nvSpPr>
      <dsp:spPr>
        <a:xfrm>
          <a:off x="3820773" y="844132"/>
          <a:ext cx="527815" cy="263740"/>
        </a:xfrm>
        <a:custGeom>
          <a:avLst/>
          <a:gdLst/>
          <a:ahLst/>
          <a:cxnLst/>
          <a:rect l="0" t="0" r="0" b="0"/>
          <a:pathLst>
            <a:path>
              <a:moveTo>
                <a:pt x="527815" y="0"/>
              </a:moveTo>
              <a:lnTo>
                <a:pt x="527815" y="179731"/>
              </a:lnTo>
              <a:lnTo>
                <a:pt x="0" y="179731"/>
              </a:lnTo>
              <a:lnTo>
                <a:pt x="0" y="2637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AB8BE-4244-3B4A-9866-3833DCB16D8D}">
      <dsp:nvSpPr>
        <dsp:cNvPr id="0" name=""/>
        <dsp:cNvSpPr/>
      </dsp:nvSpPr>
      <dsp:spPr>
        <a:xfrm>
          <a:off x="2582117" y="268287"/>
          <a:ext cx="3532943" cy="57584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37A7A6-15C5-5346-BD0D-63F3F7419CA6}">
      <dsp:nvSpPr>
        <dsp:cNvPr id="0" name=""/>
        <dsp:cNvSpPr/>
      </dsp:nvSpPr>
      <dsp:spPr>
        <a:xfrm>
          <a:off x="2682877" y="364009"/>
          <a:ext cx="3532943" cy="575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Red urine</a:t>
          </a:r>
        </a:p>
      </dsp:txBody>
      <dsp:txXfrm>
        <a:off x="2699743" y="380875"/>
        <a:ext cx="3499211" cy="542113"/>
      </dsp:txXfrm>
    </dsp:sp>
    <dsp:sp modelId="{CAB2FCDF-4604-BE41-8C90-0806EF026997}">
      <dsp:nvSpPr>
        <dsp:cNvPr id="0" name=""/>
        <dsp:cNvSpPr/>
      </dsp:nvSpPr>
      <dsp:spPr>
        <a:xfrm>
          <a:off x="884360" y="1107873"/>
          <a:ext cx="5872825" cy="57584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82B289-D9F2-9449-8F71-AB9E10E69B05}">
      <dsp:nvSpPr>
        <dsp:cNvPr id="0" name=""/>
        <dsp:cNvSpPr/>
      </dsp:nvSpPr>
      <dsp:spPr>
        <a:xfrm>
          <a:off x="985120" y="1203595"/>
          <a:ext cx="5872825" cy="575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Heme</a:t>
          </a:r>
          <a:r>
            <a:rPr lang="en-US" sz="3200" b="1" kern="1200" dirty="0"/>
            <a:t>-positive urinalysis</a:t>
          </a:r>
        </a:p>
      </dsp:txBody>
      <dsp:txXfrm>
        <a:off x="1001986" y="1220461"/>
        <a:ext cx="5839093" cy="542113"/>
      </dsp:txXfrm>
    </dsp:sp>
    <dsp:sp modelId="{F97B1040-4099-F542-B976-E4A9E99CDE18}">
      <dsp:nvSpPr>
        <dsp:cNvPr id="0" name=""/>
        <dsp:cNvSpPr/>
      </dsp:nvSpPr>
      <dsp:spPr>
        <a:xfrm>
          <a:off x="2168" y="1947458"/>
          <a:ext cx="3408941" cy="57584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022FA3-4455-E844-9E1E-50C351016AAC}">
      <dsp:nvSpPr>
        <dsp:cNvPr id="0" name=""/>
        <dsp:cNvSpPr/>
      </dsp:nvSpPr>
      <dsp:spPr>
        <a:xfrm>
          <a:off x="102928" y="2043181"/>
          <a:ext cx="3408941" cy="575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 blood cells present</a:t>
          </a:r>
        </a:p>
      </dsp:txBody>
      <dsp:txXfrm>
        <a:off x="119794" y="2060047"/>
        <a:ext cx="3375209" cy="542113"/>
      </dsp:txXfrm>
    </dsp:sp>
    <dsp:sp modelId="{30783ADE-6E2A-D04D-8E4A-0228022492C7}">
      <dsp:nvSpPr>
        <dsp:cNvPr id="0" name=""/>
        <dsp:cNvSpPr/>
      </dsp:nvSpPr>
      <dsp:spPr>
        <a:xfrm>
          <a:off x="3612631" y="1947458"/>
          <a:ext cx="4026746" cy="57584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86A19-0155-7F4E-8A64-AA8FDCA62FF4}">
      <dsp:nvSpPr>
        <dsp:cNvPr id="0" name=""/>
        <dsp:cNvSpPr/>
      </dsp:nvSpPr>
      <dsp:spPr>
        <a:xfrm>
          <a:off x="3713391" y="2043181"/>
          <a:ext cx="4026746" cy="575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Red blood cells absent</a:t>
          </a:r>
        </a:p>
      </dsp:txBody>
      <dsp:txXfrm>
        <a:off x="3730257" y="2060047"/>
        <a:ext cx="3993014" cy="542113"/>
      </dsp:txXfrm>
    </dsp:sp>
    <dsp:sp modelId="{0577AF60-F6CC-F541-8ADC-F2C68EF086A0}">
      <dsp:nvSpPr>
        <dsp:cNvPr id="0" name=""/>
        <dsp:cNvSpPr/>
      </dsp:nvSpPr>
      <dsp:spPr>
        <a:xfrm>
          <a:off x="3271026" y="2787044"/>
          <a:ext cx="2381252" cy="575845"/>
        </a:xfrm>
        <a:prstGeom prst="roundRect">
          <a:avLst>
            <a:gd name="adj" fmla="val 10000"/>
          </a:avLst>
        </a:prstGeom>
        <a:solidFill>
          <a:srgbClr val="7742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CC8540-3C2C-9A4B-9BA8-E6BFB498C150}">
      <dsp:nvSpPr>
        <dsp:cNvPr id="0" name=""/>
        <dsp:cNvSpPr/>
      </dsp:nvSpPr>
      <dsp:spPr>
        <a:xfrm>
          <a:off x="3371787" y="2882766"/>
          <a:ext cx="2381252" cy="575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Free hemoglobin</a:t>
          </a:r>
        </a:p>
      </dsp:txBody>
      <dsp:txXfrm>
        <a:off x="3388653" y="2899632"/>
        <a:ext cx="2347520" cy="542113"/>
      </dsp:txXfrm>
    </dsp:sp>
    <dsp:sp modelId="{3F0841DF-E694-4A4A-82CC-CEFA8034F4E4}">
      <dsp:nvSpPr>
        <dsp:cNvPr id="0" name=""/>
        <dsp:cNvSpPr/>
      </dsp:nvSpPr>
      <dsp:spPr>
        <a:xfrm>
          <a:off x="3197404" y="3626630"/>
          <a:ext cx="2528496" cy="53532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690A4-CEA5-EC44-9139-48DFF26F7D8B}">
      <dsp:nvSpPr>
        <dsp:cNvPr id="0" name=""/>
        <dsp:cNvSpPr/>
      </dsp:nvSpPr>
      <dsp:spPr>
        <a:xfrm>
          <a:off x="3298164" y="3722352"/>
          <a:ext cx="2528496" cy="535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Hemolysis</a:t>
          </a:r>
        </a:p>
      </dsp:txBody>
      <dsp:txXfrm>
        <a:off x="3313843" y="3738031"/>
        <a:ext cx="2497138" cy="503965"/>
      </dsp:txXfrm>
    </dsp:sp>
    <dsp:sp modelId="{1E8D5BD1-C0B4-E14E-9E1B-B3E13BE16215}">
      <dsp:nvSpPr>
        <dsp:cNvPr id="0" name=""/>
        <dsp:cNvSpPr/>
      </dsp:nvSpPr>
      <dsp:spPr>
        <a:xfrm>
          <a:off x="6073110" y="2787044"/>
          <a:ext cx="1907871" cy="575845"/>
        </a:xfrm>
        <a:prstGeom prst="roundRect">
          <a:avLst>
            <a:gd name="adj" fmla="val 10000"/>
          </a:avLst>
        </a:prstGeom>
        <a:solidFill>
          <a:srgbClr val="7742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2230D-1830-D34B-8DF3-E4511D49AA51}">
      <dsp:nvSpPr>
        <dsp:cNvPr id="0" name=""/>
        <dsp:cNvSpPr/>
      </dsp:nvSpPr>
      <dsp:spPr>
        <a:xfrm>
          <a:off x="6173871" y="2882766"/>
          <a:ext cx="1907871" cy="575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Myoglobin</a:t>
          </a:r>
        </a:p>
      </dsp:txBody>
      <dsp:txXfrm>
        <a:off x="6190737" y="2899632"/>
        <a:ext cx="1874139" cy="542113"/>
      </dsp:txXfrm>
    </dsp:sp>
    <dsp:sp modelId="{521C9FCD-EE7B-BB42-A838-0A6D97FBEEF3}">
      <dsp:nvSpPr>
        <dsp:cNvPr id="0" name=""/>
        <dsp:cNvSpPr/>
      </dsp:nvSpPr>
      <dsp:spPr>
        <a:xfrm>
          <a:off x="5927421" y="3626630"/>
          <a:ext cx="2199249" cy="511500"/>
        </a:xfrm>
        <a:prstGeom prst="roundRect">
          <a:avLst>
            <a:gd name="adj" fmla="val 10000"/>
          </a:avLst>
        </a:prstGeom>
        <a:solidFill>
          <a:srgbClr val="7742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706DFF-FAC2-AB40-B20B-7427F00F5435}">
      <dsp:nvSpPr>
        <dsp:cNvPr id="0" name=""/>
        <dsp:cNvSpPr/>
      </dsp:nvSpPr>
      <dsp:spPr>
        <a:xfrm>
          <a:off x="6028182" y="3722352"/>
          <a:ext cx="2199249" cy="51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Rhabdomyolysis</a:t>
          </a:r>
          <a:endParaRPr lang="en-US" sz="2000" kern="1200" dirty="0"/>
        </a:p>
      </dsp:txBody>
      <dsp:txXfrm>
        <a:off x="6043163" y="3737333"/>
        <a:ext cx="2169287" cy="481538"/>
      </dsp:txXfrm>
    </dsp:sp>
    <dsp:sp modelId="{E74D3666-048F-D545-9D3B-04BB5A25F514}">
      <dsp:nvSpPr>
        <dsp:cNvPr id="0" name=""/>
        <dsp:cNvSpPr/>
      </dsp:nvSpPr>
      <dsp:spPr>
        <a:xfrm>
          <a:off x="6958706" y="1107873"/>
          <a:ext cx="854110" cy="575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663BAF-D557-FD4C-BE12-1921997E2C22}">
      <dsp:nvSpPr>
        <dsp:cNvPr id="0" name=""/>
        <dsp:cNvSpPr/>
      </dsp:nvSpPr>
      <dsp:spPr>
        <a:xfrm>
          <a:off x="7059467" y="1203595"/>
          <a:ext cx="854110" cy="575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Heme</a:t>
          </a:r>
          <a:r>
            <a:rPr lang="en-US" sz="1200" kern="1200" dirty="0"/>
            <a:t>-negative urinalysis</a:t>
          </a:r>
        </a:p>
      </dsp:txBody>
      <dsp:txXfrm>
        <a:off x="7076333" y="1220461"/>
        <a:ext cx="820378" cy="542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570D-B8F3-2944-A17A-DDC651B6FAB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1DD5-DF5A-3343-AFC0-C5E582D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yclophosphamide-pediatric-drug-information?search=hematuria&amp;topicRef=6108&amp;source=see_link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image?imageKey=NEPH/72505&amp;topicKey=PEDS/6101&amp;rank=1~150&amp;source=see_link&amp;search=minimal+change+disease+children" TargetMode="External"/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.ezproxy.lib.ucalgary.ca/contents/management-of-hypertensive-emergencies-and-urgencies-in-children/abstract/18" TargetMode="External"/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26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20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Flank pain - left renal vein compression between the aorta and proximal superior mesenteric artery, referred to as "nutcracker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syndrome,“Nutcracker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syndrome is detected by Doppler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ultrasonographic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assessment of left renal vein diameter and peak velocity or computed tomography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hematuria (onset of urination) usually suggests urethral bleeding;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 bleeding throughout urination may occur from bleeding in the bladder, ureter or kidneys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terminal bleeding (at the end of urination) is indicative of bladder disease.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hemorrhagic cystitis (such as </a:t>
            </a:r>
            <a:r>
              <a:rPr lang="en-CA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cyclophosphamide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eosinophilic cystitis (nonsteroidal anti-inflammatory drug or antihistamines)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interstitial nephritis 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1DD5-DF5A-3343-AFC0-C5E582D14A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Measurement of blood pressure (BP) – Elevated BP may be seen in patients with glomerular disease and low BP in patients with significant bleeding due to trauma.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Assessment for edema and recent weight gain -</a:t>
            </a:r>
            <a:r>
              <a:rPr lang="en-CA" baseline="0" dirty="0"/>
              <a:t> </a:t>
            </a:r>
            <a:r>
              <a:rPr lang="en-CA" dirty="0"/>
              <a:t>glomerular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rash, systemic lupus erythematous [SLE] 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Purpura -</a:t>
            </a:r>
            <a:r>
              <a:rPr lang="en-CA" baseline="0" dirty="0"/>
              <a:t> </a:t>
            </a:r>
            <a:r>
              <a:rPr lang="en-CA" dirty="0"/>
              <a:t>IgA vasculitis [Henoch-</a:t>
            </a:r>
            <a:r>
              <a:rPr lang="en-CA" dirty="0" err="1"/>
              <a:t>Schönlein</a:t>
            </a:r>
            <a:r>
              <a:rPr lang="en-CA" dirty="0"/>
              <a:t> purpura])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genitals (looking for penile urethral meatal erosion or female </a:t>
            </a:r>
            <a:r>
              <a:rPr lang="en-CA" dirty="0" err="1"/>
              <a:t>introitus</a:t>
            </a:r>
            <a:r>
              <a:rPr lang="en-CA" dirty="0"/>
              <a:t> pathology).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abdominal discomfort or masses (</a:t>
            </a:r>
            <a:r>
              <a:rPr lang="en-CA" dirty="0" err="1"/>
              <a:t>eg</a:t>
            </a:r>
            <a:r>
              <a:rPr lang="en-CA" dirty="0"/>
              <a:t>, Wilms tumor).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1DD5-DF5A-3343-AFC0-C5E582D14AE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5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CA" i="0" dirty="0"/>
              <a:t>Determined this is likely a glomerular source.</a:t>
            </a:r>
          </a:p>
          <a:p>
            <a:pPr lvl="1"/>
            <a:r>
              <a:rPr lang="en-CA" i="0" dirty="0"/>
              <a:t>Now we want to know if it renal-limited or if it is systemic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2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>
              <a:buClr>
                <a:srgbClr val="000000"/>
              </a:buClr>
              <a:buFont typeface="Optima" charset="0"/>
              <a:buChar char="-"/>
            </a:pPr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Recent illness</a:t>
            </a:r>
          </a:p>
          <a:p>
            <a:pPr marL="39688">
              <a:buClr>
                <a:srgbClr val="000000"/>
              </a:buClr>
              <a:buFont typeface="Optima" charset="0"/>
              <a:buChar char="-"/>
            </a:pPr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Pharyngitis or impetigo 2-3 weeks ago</a:t>
            </a:r>
          </a:p>
        </p:txBody>
      </p:sp>
    </p:spTree>
    <p:extLst>
      <p:ext uri="{BB962C8B-B14F-4D97-AF65-F5344CB8AC3E}">
        <p14:creationId xmlns:p14="http://schemas.microsoft.com/office/powerpoint/2010/main" val="2693176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Acute GN: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sudden onset of hematuria (either gross or microscopic) with proteinuria, decreased glomerular filtration rate, and retention of sodium and water, which usually results in an elevated blood pressure and edema.</a:t>
            </a:r>
          </a:p>
          <a:p>
            <a:pPr marL="171450" indent="-171450">
              <a:buFontTx/>
              <a:buChar char="-"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RPGN: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features of acute GN with progressive loss of renal function over a short period of time (days, weeks, or months). It is characterized morphologically by extensive crescent formation</a:t>
            </a:r>
          </a:p>
          <a:p>
            <a:pPr marL="171450" indent="-171450">
              <a:buFontTx/>
              <a:buChar char="-"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presentation depends on stage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may appear like acute nephritic syndrome, or if dx in late stage, may have CKD </a:t>
            </a:r>
            <a:r>
              <a:rPr lang="en-US" sz="12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sx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(HTN, renal impairment and </a:t>
            </a:r>
            <a:r>
              <a:rPr lang="en-US" sz="12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proteiuria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5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>
              <a:buClr>
                <a:srgbClr val="000000"/>
              </a:buClr>
              <a:buFont typeface="Optima" charset="0"/>
              <a:buChar char="-"/>
            </a:pPr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Immunoglobulins – 20-50% of patients with IgA will have elevated serum IgA</a:t>
            </a:r>
          </a:p>
        </p:txBody>
      </p:sp>
    </p:spTree>
    <p:extLst>
      <p:ext uri="{BB962C8B-B14F-4D97-AF65-F5344CB8AC3E}">
        <p14:creationId xmlns:p14="http://schemas.microsoft.com/office/powerpoint/2010/main" val="3576700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Etiologies for gross hematuria included the following (retrospective review of 228 pts):</a:t>
            </a:r>
          </a:p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No identifiable cause — 36%</a:t>
            </a:r>
          </a:p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Hypercalciuria — 22%</a:t>
            </a:r>
          </a:p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IgA nephropathy —16%</a:t>
            </a:r>
          </a:p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Post-streptococcal glomerulonephritis — 7%</a:t>
            </a:r>
          </a:p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Other glomerulopathies including thin basement membrane disease — 2%</a:t>
            </a:r>
          </a:p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Congenital anomalies (eg, ureteropelvic junction obstruction or renal dysplasia) — 2%</a:t>
            </a:r>
          </a:p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Sickle cell trait — 1%</a:t>
            </a:r>
          </a:p>
        </p:txBody>
      </p:sp>
    </p:spTree>
    <p:extLst>
      <p:ext uri="{BB962C8B-B14F-4D97-AF65-F5344CB8AC3E}">
        <p14:creationId xmlns:p14="http://schemas.microsoft.com/office/powerpoint/2010/main" val="4124300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dirty="0"/>
              <a:t>decline in PSGN</a:t>
            </a:r>
            <a:r>
              <a:rPr lang="en-US" baseline="0" dirty="0"/>
              <a:t> in developed countries thought secondary to better hygiene and thus decrease in streptococcal </a:t>
            </a:r>
            <a:r>
              <a:rPr lang="en-US" baseline="0" dirty="0" err="1"/>
              <a:t>pyoderma</a:t>
            </a:r>
            <a:r>
              <a:rPr lang="en-US" baseline="0" dirty="0"/>
              <a:t> and decreased prevalence of skin infection serotypes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Nephritogenic</a:t>
            </a:r>
            <a:r>
              <a:rPr lang="en-US" baseline="0" dirty="0"/>
              <a:t> antigen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44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dirty="0"/>
              <a:t>decline in PSGN</a:t>
            </a:r>
            <a:r>
              <a:rPr lang="en-US" baseline="0" dirty="0"/>
              <a:t> in developed countries thought secondary to better hygiene and thus decrease in streptococcal </a:t>
            </a:r>
            <a:r>
              <a:rPr lang="en-US" baseline="0" dirty="0" err="1"/>
              <a:t>pyoderma</a:t>
            </a:r>
            <a:r>
              <a:rPr lang="en-US" baseline="0" dirty="0"/>
              <a:t> and decreased prevalence of skin infection serotypes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Nephritogenic</a:t>
            </a:r>
            <a:r>
              <a:rPr lang="en-US" baseline="0" dirty="0"/>
              <a:t> antigen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2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differentiate</a:t>
            </a:r>
            <a:r>
              <a:rPr lang="en-US" baseline="0" dirty="0"/>
              <a:t> glomerular from non-glomerular blood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4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Edema – fluid and sodium retention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88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/>
              <a:t>Latent: </a:t>
            </a:r>
            <a:r>
              <a:rPr lang="en-US" b="0" dirty="0"/>
              <a:t>preceding</a:t>
            </a:r>
            <a:r>
              <a:rPr lang="en-US" b="0" baseline="0" dirty="0"/>
              <a:t> streptococcal infection usually 7-14 d before.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/>
              <a:t>May vary with type of infection: Throat : 1-3, skin 3-6 weeks post</a:t>
            </a:r>
            <a:endParaRPr lang="en-US" b="1" dirty="0"/>
          </a:p>
          <a:p>
            <a:pPr marL="171450" indent="-171450">
              <a:buFontTx/>
              <a:buChar char="-"/>
            </a:pPr>
            <a:r>
              <a:rPr lang="en-US" b="1" dirty="0"/>
              <a:t>Acute: </a:t>
            </a:r>
            <a:r>
              <a:rPr lang="en-US" b="0" dirty="0"/>
              <a:t>hematuria universally present, protein present, nephrotic</a:t>
            </a:r>
            <a:r>
              <a:rPr lang="en-US" b="0" baseline="0" dirty="0"/>
              <a:t> syndrome is rare (2-4%)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/>
              <a:t>Hypertension – from the retention of Na and water</a:t>
            </a:r>
            <a:endParaRPr lang="en-US" b="1" dirty="0"/>
          </a:p>
          <a:p>
            <a:pPr marL="171450" indent="-171450">
              <a:buFontTx/>
              <a:buChar char="-"/>
            </a:pPr>
            <a:r>
              <a:rPr lang="en-US" b="1" dirty="0"/>
              <a:t>Recovery: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40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/>
            <a:r>
              <a:rPr lang="en-US" dirty="0">
                <a:solidFill>
                  <a:srgbClr val="000000"/>
                </a:solidFill>
                <a:cs typeface="Optima" charset="0"/>
                <a:sym typeface="Optima" charset="0"/>
              </a:rPr>
              <a:t>Nutcracker – Left renal vein compression btw aorta and </a:t>
            </a:r>
            <a:r>
              <a:rPr lang="en-US" dirty="0" err="1">
                <a:solidFill>
                  <a:srgbClr val="000000"/>
                </a:solidFill>
                <a:cs typeface="Optima" charset="0"/>
                <a:sym typeface="Optima" charset="0"/>
              </a:rPr>
              <a:t>prox</a:t>
            </a:r>
            <a:r>
              <a:rPr lang="en-US" dirty="0">
                <a:solidFill>
                  <a:srgbClr val="000000"/>
                </a:solidFill>
                <a:cs typeface="Optima" charset="0"/>
                <a:sym typeface="Optima" charset="0"/>
              </a:rPr>
              <a:t> SMA</a:t>
            </a:r>
          </a:p>
          <a:p>
            <a:pPr marL="39688"/>
            <a:r>
              <a:rPr lang="en-US" dirty="0">
                <a:solidFill>
                  <a:srgbClr val="000000"/>
                </a:solidFill>
                <a:cs typeface="Optima" charset="0"/>
                <a:sym typeface="Optima" charset="0"/>
              </a:rPr>
              <a:t>- May also see postural</a:t>
            </a:r>
            <a:r>
              <a:rPr lang="en-US" baseline="0" dirty="0">
                <a:solidFill>
                  <a:srgbClr val="000000"/>
                </a:solidFill>
                <a:cs typeface="Optima" charset="0"/>
                <a:sym typeface="Optima" charset="0"/>
              </a:rPr>
              <a:t> proteinuria with this.</a:t>
            </a:r>
            <a:endParaRPr lang="en-US" dirty="0">
              <a:solidFill>
                <a:srgbClr val="000000"/>
              </a:solidFill>
              <a:cs typeface="Optima" charset="0"/>
              <a:sym typeface="Optima" charset="0"/>
            </a:endParaRPr>
          </a:p>
          <a:p>
            <a:pPr marL="39688"/>
            <a:r>
              <a:rPr lang="en-US" dirty="0" err="1">
                <a:solidFill>
                  <a:srgbClr val="000000"/>
                </a:solidFill>
                <a:cs typeface="Optima" charset="0"/>
                <a:sym typeface="Optima" charset="0"/>
              </a:rPr>
              <a:t>Dx</a:t>
            </a:r>
            <a:r>
              <a:rPr lang="en-US" dirty="0">
                <a:solidFill>
                  <a:srgbClr val="000000"/>
                </a:solidFill>
                <a:cs typeface="Optima" charset="0"/>
                <a:sym typeface="Optima" charset="0"/>
              </a:rPr>
              <a:t> – Doppler renal US assessment of left renal vein diameter and peak velocity</a:t>
            </a:r>
          </a:p>
        </p:txBody>
      </p:sp>
    </p:spTree>
    <p:extLst>
      <p:ext uri="{BB962C8B-B14F-4D97-AF65-F5344CB8AC3E}">
        <p14:creationId xmlns:p14="http://schemas.microsoft.com/office/powerpoint/2010/main" val="200578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80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2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2588"/>
              </a:spcBef>
            </a:pPr>
            <a:r>
              <a:rPr lang="en-US" altLang="en-US" sz="1300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Broad differential of enlarged echogenic kidneys</a:t>
            </a:r>
          </a:p>
          <a:p>
            <a:pPr marL="39688">
              <a:spcBef>
                <a:spcPts val="2588"/>
              </a:spcBef>
            </a:pPr>
            <a:r>
              <a:rPr lang="en-US" altLang="en-US" sz="1300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Acute GN (enlarged b/c edema)</a:t>
            </a:r>
          </a:p>
          <a:p>
            <a:pPr marL="39688">
              <a:spcBef>
                <a:spcPts val="2588"/>
              </a:spcBef>
            </a:pPr>
            <a:r>
              <a:rPr lang="en-US" altLang="en-US" sz="1300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ARPKD</a:t>
            </a:r>
          </a:p>
          <a:p>
            <a:pPr marL="39688">
              <a:spcBef>
                <a:spcPts val="2588"/>
              </a:spcBef>
            </a:pPr>
            <a:r>
              <a:rPr lang="en-US" altLang="en-US" sz="1300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AIN</a:t>
            </a:r>
          </a:p>
        </p:txBody>
      </p:sp>
    </p:spTree>
    <p:extLst>
      <p:ext uri="{BB962C8B-B14F-4D97-AF65-F5344CB8AC3E}">
        <p14:creationId xmlns:p14="http://schemas.microsoft.com/office/powerpoint/2010/main" val="3093529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/>
            <a:r>
              <a:rPr lang="en-US" altLang="en-US" dirty="0" err="1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Dx</a:t>
            </a:r>
            <a:r>
              <a:rPr lang="en-US" altLang="en-US" dirty="0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 of IgA </a:t>
            </a:r>
            <a:r>
              <a:rPr lang="en-US" altLang="en-US" dirty="0" err="1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nephopathy</a:t>
            </a:r>
            <a:r>
              <a:rPr lang="en-US" altLang="en-US" dirty="0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 – made by </a:t>
            </a:r>
            <a:r>
              <a:rPr lang="en-US" altLang="en-US" dirty="0" err="1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Bx</a:t>
            </a:r>
            <a:r>
              <a:rPr lang="en-US" altLang="en-US" dirty="0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 – see mesangial IgA deposits on immunofluorescence</a:t>
            </a:r>
            <a:r>
              <a:rPr lang="en-US" altLang="en-US" baseline="0" dirty="0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 microscopy</a:t>
            </a:r>
          </a:p>
          <a:p>
            <a:pPr marL="39688"/>
            <a:r>
              <a:rPr lang="en-US" altLang="en-US" baseline="0" dirty="0">
                <a:solidFill>
                  <a:srgbClr val="000000"/>
                </a:solidFill>
                <a:ea typeface="Optima" charset="0"/>
                <a:cs typeface="Optima" charset="0"/>
                <a:sym typeface="Optima" charset="0"/>
              </a:rPr>
              <a:t>- May be alone or with IgA and IgG</a:t>
            </a:r>
            <a:endParaRPr lang="en-US" altLang="en-US" dirty="0">
              <a:solidFill>
                <a:srgbClr val="000000"/>
              </a:solidFill>
              <a:ea typeface="Optima" charset="0"/>
              <a:cs typeface="Optima" charset="0"/>
              <a:sym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29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40 to 50 percent present with one or recurrent episodes of gross (visible) hematuria, often accompanying an upper respiratory infection.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1DD5-DF5A-3343-AFC0-C5E582D14AEC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56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 persistent micro hematuria</a:t>
            </a:r>
            <a:r>
              <a:rPr lang="en-US" baseline="0" dirty="0"/>
              <a:t> – in all males starting at birth, in most (95%) of females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Proteinuria is secondary to </a:t>
            </a:r>
            <a:r>
              <a:rPr lang="en-US" baseline="0" dirty="0" err="1"/>
              <a:t>deterioiration</a:t>
            </a:r>
            <a:r>
              <a:rPr lang="en-US" baseline="0" dirty="0"/>
              <a:t> of GBM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Renal failure occurs secondary to interstitial nephritis then renal fibrosis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1DD5-DF5A-3343-AFC0-C5E582D14AEC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85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Albumin is the major constituent of urinary proteins, but it is not the only urinary protein</a:t>
            </a:r>
          </a:p>
          <a:p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Any problems with reporting a concentration?</a:t>
            </a:r>
          </a:p>
          <a:p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What if urine was very dilute? (i.e. From poor concentrating ability)</a:t>
            </a:r>
          </a:p>
        </p:txBody>
      </p:sp>
    </p:spTree>
    <p:extLst>
      <p:ext uri="{BB962C8B-B14F-4D97-AF65-F5344CB8AC3E}">
        <p14:creationId xmlns:p14="http://schemas.microsoft.com/office/powerpoint/2010/main" val="75800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1DD5-DF5A-3343-AFC0-C5E582D14A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07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7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249238" indent="-249238">
              <a:buFont typeface="Lucida Grande" charset="0"/>
              <a:buChar char="-"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divided evenly btw these 2</a:t>
            </a:r>
          </a:p>
          <a:p>
            <a:pPr marL="249238" indent="-249238">
              <a:buFont typeface="Lucida Grande" charset="0"/>
              <a:buChar char="-"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Tubular epithelium secretes protein (mainly Tamm-Horsfall protein)</a:t>
            </a:r>
          </a:p>
          <a:p>
            <a:pPr marL="249238" indent="-249238">
              <a:buFont typeface="Lucida Grande" charset="0"/>
              <a:buChar char="-"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Plasma proteins include albumin (40% of total), and LMW proteins - B2 microglobulin, amino acids</a:t>
            </a:r>
          </a:p>
        </p:txBody>
      </p:sp>
    </p:spTree>
    <p:extLst>
      <p:ext uri="{BB962C8B-B14F-4D97-AF65-F5344CB8AC3E}">
        <p14:creationId xmlns:p14="http://schemas.microsoft.com/office/powerpoint/2010/main" val="1767848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249238" indent="-249238">
              <a:buFont typeface="Lucida Grande" charset="0"/>
              <a:buChar char="-"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Glomerular capillary wall </a:t>
            </a:r>
          </a:p>
        </p:txBody>
      </p:sp>
    </p:spTree>
    <p:extLst>
      <p:ext uri="{BB962C8B-B14F-4D97-AF65-F5344CB8AC3E}">
        <p14:creationId xmlns:p14="http://schemas.microsoft.com/office/powerpoint/2010/main" val="936149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/>
              <a:t>Transient</a:t>
            </a:r>
            <a:r>
              <a:rPr lang="en-US" dirty="0"/>
              <a:t> – most common cause</a:t>
            </a:r>
            <a:r>
              <a:rPr lang="en-US" baseline="0" dirty="0"/>
              <a:t> of a positive urinary dipstick for protein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Associated with conditions that may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 renal hemodynamics such as acute febrile illness, vigorous exercise, or exposure to extreme cold.</a:t>
            </a:r>
          </a:p>
          <a:p>
            <a:pPr marL="628650" lvl="1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Resolves spontaneously when condition is absent</a:t>
            </a:r>
          </a:p>
          <a:p>
            <a:pPr marL="171450" lvl="0" indent="-171450">
              <a:buFontTx/>
              <a:buChar char="-"/>
            </a:pPr>
            <a:r>
              <a:rPr lang="en-US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Persistent</a:t>
            </a:r>
          </a:p>
          <a:p>
            <a:pPr marL="628650" lvl="1" indent="-171450">
              <a:buFontTx/>
              <a:buChar char="-"/>
            </a:pPr>
            <a:r>
              <a:rPr lang="en-US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 for renal parenchymal disease</a:t>
            </a:r>
          </a:p>
          <a:p>
            <a:pPr marL="628650" lvl="1" indent="-171450">
              <a:buFontTx/>
              <a:buChar char="-"/>
            </a:pPr>
            <a:r>
              <a:rPr lang="en-US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 follow-up</a:t>
            </a:r>
            <a:endParaRPr lang="en-US" b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7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249238" indent="-249238">
              <a:buFont typeface="Lucida Grande" charset="0"/>
              <a:buChar char="-"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Common!</a:t>
            </a:r>
          </a:p>
          <a:p>
            <a:pPr marL="249238" indent="-249238">
              <a:buFont typeface="Lucida Grande" charset="0"/>
              <a:buChar char="-"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Increased filtration </a:t>
            </a:r>
          </a:p>
        </p:txBody>
      </p:sp>
    </p:spTree>
    <p:extLst>
      <p:ext uri="{BB962C8B-B14F-4D97-AF65-F5344CB8AC3E}">
        <p14:creationId xmlns:p14="http://schemas.microsoft.com/office/powerpoint/2010/main" val="36474179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249238" indent="-249238">
              <a:buFont typeface="Lucida Grande" charset="0"/>
              <a:buChar char="-"/>
            </a:pP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LMW </a:t>
            </a:r>
            <a:r>
              <a:rPr lang="en-US" sz="2200" dirty="0" err="1">
                <a:latin typeface="Lucida Grande" charset="0"/>
                <a:cs typeface="Lucida Grande" charset="0"/>
                <a:sym typeface="Lucida Grande" charset="0"/>
              </a:rPr>
              <a:t>ptns</a:t>
            </a: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: beta-2-microglobulin, alpha-1-microglobulin, and retinol-binding protein</a:t>
            </a:r>
          </a:p>
          <a:p>
            <a:pPr marL="249238" indent="-249238">
              <a:buFont typeface="Lucida Grande" charset="0"/>
              <a:buChar char="-"/>
            </a:pP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LMW – normally filtered across the glom then reabsorbed in PT</a:t>
            </a:r>
          </a:p>
          <a:p>
            <a:pPr marL="249238" indent="-249238">
              <a:buFont typeface="Lucida Grande" charset="0"/>
              <a:buChar char="-"/>
            </a:pP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may be accompanied by other defects in PT function (glycosuria, RTA)</a:t>
            </a:r>
          </a:p>
          <a:p>
            <a:pPr marL="249238" indent="-249238">
              <a:buFont typeface="Lucida Grande" charset="0"/>
              <a:buChar char="-"/>
            </a:pPr>
            <a:r>
              <a:rPr lang="en-US" sz="2200" dirty="0">
                <a:latin typeface="Lucida Grande" charset="0"/>
                <a:cs typeface="Lucida Grande" charset="0"/>
                <a:sym typeface="Lucida Grande" charset="0"/>
              </a:rPr>
              <a:t>Not detected by screening dipstick</a:t>
            </a:r>
          </a:p>
        </p:txBody>
      </p:sp>
    </p:spTree>
    <p:extLst>
      <p:ext uri="{BB962C8B-B14F-4D97-AF65-F5344CB8AC3E}">
        <p14:creationId xmlns:p14="http://schemas.microsoft.com/office/powerpoint/2010/main" val="1912324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249238" indent="-249238">
              <a:buFont typeface="Lucida Grande" charset="0"/>
              <a:buChar char="-"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surpasses PT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s reabsorptive capacity</a:t>
            </a:r>
          </a:p>
          <a:p>
            <a:pPr marL="249238" indent="-249238">
              <a:buFont typeface="Lucida Grande" charset="0"/>
              <a:buChar char="-"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Adults - e.g. multiple myeloma - too many IgG light chains</a:t>
            </a:r>
          </a:p>
          <a:p>
            <a:pPr marL="249238" indent="-249238">
              <a:buFont typeface="Lucida Grande" charset="0"/>
              <a:buChar char="-"/>
            </a:pP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Not picked up on dipstick</a:t>
            </a:r>
          </a:p>
        </p:txBody>
      </p:sp>
    </p:spTree>
    <p:extLst>
      <p:ext uri="{BB962C8B-B14F-4D97-AF65-F5344CB8AC3E}">
        <p14:creationId xmlns:p14="http://schemas.microsoft.com/office/powerpoint/2010/main" val="20997844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Pathogenesis: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/>
              <a:t>Normal variant </a:t>
            </a:r>
            <a:r>
              <a:rPr lang="en-US" dirty="0"/>
              <a:t>— Protein excretion normally increases with assumption of the upright posture from a recumbent position, although total protein excretion typically remains within the normal range [5]. Thus, orthostatic proteinuria may, in at least some cases, be an exaggeration of the normal response.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/>
              <a:t>Subtle glomerular abnormality</a:t>
            </a:r>
            <a:r>
              <a:rPr lang="en-US" dirty="0"/>
              <a:t> — In some patients with orthostatic proteinuria, renal biopsies have shown subtle glomerular changes, such as focal </a:t>
            </a:r>
            <a:r>
              <a:rPr lang="en-US" dirty="0" err="1"/>
              <a:t>mesangial</a:t>
            </a:r>
            <a:r>
              <a:rPr lang="en-US" dirty="0"/>
              <a:t> </a:t>
            </a:r>
            <a:r>
              <a:rPr lang="en-US" dirty="0" err="1"/>
              <a:t>hypercellularity</a:t>
            </a:r>
            <a:r>
              <a:rPr lang="en-US" dirty="0"/>
              <a:t> or basement membrane thickening [11-13]. These minor changes coupled with a glomerular hemodynamic abnormality could result in orthostatic proteinuria.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b="1" dirty="0"/>
              <a:t>Exaggerated hemodynamic response to the upright position</a:t>
            </a:r>
            <a:r>
              <a:rPr lang="en-US" dirty="0"/>
              <a:t> — Increases in norepinephrine and angiotensin II when assuming an upright position may enhance glomerular permeability in susceptible individuals [14]. Angiotensin II release may also be associated with left renal vein entrapment (referred to as Nutcracker syndrome).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orthostatic proteinuria is benign and typically abates spontaneously with age, there is no clinical role for angiotensin blockade. (See 'Prognosis' below.)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b="1" dirty="0"/>
              <a:t>Left renal vein entrapment</a:t>
            </a:r>
            <a:r>
              <a:rPr lang="en-US" dirty="0"/>
              <a:t> — Observations from several small case studies or reports suggest that entrapment of the left renal vein by the aorta and superior mesenteric artery (referred to as Nutcracker syndrome) plays a role in the pathogenesis of orthostatic proteinuria [15-18]: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28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Outcomes: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Patieents</a:t>
            </a:r>
            <a:r>
              <a:rPr lang="en-US" baseline="0" dirty="0"/>
              <a:t> followed up to 50 years out – no adverse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2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Lytes</a:t>
            </a:r>
            <a:r>
              <a:rPr lang="en-US" dirty="0"/>
              <a:t> – often see </a:t>
            </a:r>
            <a:r>
              <a:rPr lang="en-US" dirty="0" err="1"/>
              <a:t>hyponatremia</a:t>
            </a:r>
            <a:r>
              <a:rPr lang="en-US" dirty="0"/>
              <a:t> due to decreased free water excretion from hypovolemic </a:t>
            </a:r>
            <a:r>
              <a:rPr lang="en-US" dirty="0" err="1"/>
              <a:t>stim</a:t>
            </a:r>
            <a:r>
              <a:rPr lang="en-US" dirty="0"/>
              <a:t> of ADH</a:t>
            </a:r>
          </a:p>
          <a:p>
            <a:pPr marL="171450" indent="-171450">
              <a:buFontTx/>
              <a:buChar char="-"/>
            </a:pPr>
            <a:r>
              <a:rPr lang="en-US" dirty="0"/>
              <a:t>Renal function tests: may be elevated secondary to </a:t>
            </a:r>
            <a:r>
              <a:rPr lang="en-US" dirty="0" err="1"/>
              <a:t>hypovolemia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Complement – MPGN, lupus, </a:t>
            </a:r>
            <a:r>
              <a:rPr lang="en-US" dirty="0" err="1"/>
              <a:t>pign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RBC</a:t>
            </a:r>
            <a:r>
              <a:rPr lang="ja-JP" altLang="en-US">
                <a:solidFill>
                  <a:srgbClr val="000000"/>
                </a:solidFill>
                <a:latin typeface="Arial"/>
                <a:cs typeface="Optima" charset="0"/>
                <a:sym typeface="Optima" charset="0"/>
              </a:rPr>
              <a:t>’</a:t>
            </a:r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s in urine appear as refractile discs</a:t>
            </a:r>
          </a:p>
        </p:txBody>
      </p:sp>
    </p:spTree>
    <p:extLst>
      <p:ext uri="{BB962C8B-B14F-4D97-AF65-F5344CB8AC3E}">
        <p14:creationId xmlns:p14="http://schemas.microsoft.com/office/powerpoint/2010/main" val="25511870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Lytes</a:t>
            </a:r>
            <a:r>
              <a:rPr lang="en-US" dirty="0"/>
              <a:t> – often see </a:t>
            </a:r>
            <a:r>
              <a:rPr lang="en-US" dirty="0" err="1"/>
              <a:t>hyponatremia</a:t>
            </a:r>
            <a:r>
              <a:rPr lang="en-US" dirty="0"/>
              <a:t> due to decreased free water excretion from hypovolemic </a:t>
            </a:r>
            <a:r>
              <a:rPr lang="en-US" dirty="0" err="1"/>
              <a:t>stim</a:t>
            </a:r>
            <a:r>
              <a:rPr lang="en-US" dirty="0"/>
              <a:t> of ADH</a:t>
            </a:r>
          </a:p>
          <a:p>
            <a:pPr marL="171450" indent="-171450">
              <a:buFontTx/>
              <a:buChar char="-"/>
            </a:pPr>
            <a:r>
              <a:rPr lang="en-US" dirty="0"/>
              <a:t>Renal function tests: may be elevated secondary to </a:t>
            </a:r>
            <a:r>
              <a:rPr lang="en-US" dirty="0" err="1"/>
              <a:t>hypovolemia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Complement – MPGN, lupus, </a:t>
            </a:r>
            <a:r>
              <a:rPr lang="en-US" dirty="0" err="1"/>
              <a:t>pign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842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glomerular capillary wall. The latter consists of three components: the fenestrated endothelial cell, the glomerular basement membrane (GBM), and the epithelial cell foot processes. The pores between the foot processes are closed by a thin membrane called the slit diaphragm (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picture 1).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filtration of macromolecules across the glomerular capillary wall is normally restricted by two mechanisms: charge-selectivity and size-selectivity. The endothelial cells and the GBM have a net negative charge due to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polyanions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such as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heparan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sulfate proteoglycans. This creates a charge barrier to the filtration of large anions such as albumin. In comparison, circulating immunoglobulin G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predominantly neutral or cationic, and its filtration is not limited by charge.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28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Diffuse foot process effacement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286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EDEMA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periorbital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edema is noted first and is often misdiagnosed as a manifestation of allergy.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edema is gravity dependent, and thus, over the day,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periorbital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edema decreases while edema of the lower extremities increases. In the reclining position, edema localizes to the back and sacral area.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dependent areas that can become edematous include the scrotum, penis, or labia. The affected edematous areas are white, soft, and pitting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84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 Study of Kidney Disease in Children (ISKDC) study - Multivariate analysis demonstrated that clinical findings at presentation accurately differentiated children with MCD from those with other glomerular pathology.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8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Of the 80% that respond, most will respond within the first 2 weeks</a:t>
            </a:r>
            <a:r>
              <a:rPr lang="en-US" baseline="0" dirty="0"/>
              <a:t> and 90% within the first 4 weeks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49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Of the 80% that respond, most will respond within the first 2 weeks</a:t>
            </a:r>
            <a:r>
              <a:rPr lang="en-US" baseline="0" dirty="0"/>
              <a:t> and 90% within the first 4 weeks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499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271463" indent="-271463">
              <a:buFont typeface="Lucida Grande" charset="0"/>
              <a:buChar char="-"/>
            </a:pPr>
            <a:r>
              <a:rPr lang="en-US" sz="2400">
                <a:latin typeface="Lucida Grande" charset="0"/>
                <a:cs typeface="Lucida Grande" charset="0"/>
                <a:sym typeface="Lucida Grande" charset="0"/>
              </a:rPr>
              <a:t>the absolute degree of BP elevation is less important than whether end organ symptoms and/or damage is present </a:t>
            </a:r>
          </a:p>
          <a:p>
            <a:pPr marL="271463" indent="-271463">
              <a:buFont typeface="Lucida Grande" charset="0"/>
              <a:buChar char="-"/>
            </a:pPr>
            <a:r>
              <a:rPr lang="en-US" sz="2400">
                <a:latin typeface="Lucida Grande" charset="0"/>
                <a:cs typeface="Lucida Grande" charset="0"/>
                <a:sym typeface="Lucida Grande" charset="0"/>
              </a:rPr>
              <a:t>hypertensive emergencies in children usually manifest as hypertensive encephalopathy</a:t>
            </a:r>
          </a:p>
          <a:p>
            <a:pPr marL="271463" indent="-271463">
              <a:buFont typeface="Lucida Grande" charset="0"/>
              <a:buChar char="-"/>
            </a:pPr>
            <a:r>
              <a:rPr lang="en-US" sz="2400">
                <a:latin typeface="Lucida Grande" charset="0"/>
                <a:cs typeface="Lucida Grande" charset="0"/>
                <a:sym typeface="Lucida Grande" charset="0"/>
              </a:rPr>
              <a:t>Needs emergent IV treatment!</a:t>
            </a:r>
          </a:p>
        </p:txBody>
      </p:sp>
    </p:spTree>
    <p:extLst>
      <p:ext uri="{BB962C8B-B14F-4D97-AF65-F5344CB8AC3E}">
        <p14:creationId xmlns:p14="http://schemas.microsoft.com/office/powerpoint/2010/main" val="1574207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271463" indent="-271463">
              <a:buFont typeface="Lucida Grande" charset="0"/>
              <a:buChar char="-"/>
            </a:pPr>
            <a:r>
              <a:rPr lang="en-US" sz="2400">
                <a:latin typeface="Lucida Grande" charset="0"/>
                <a:cs typeface="Lucida Grande" charset="0"/>
                <a:sym typeface="Lucida Grande" charset="0"/>
              </a:rPr>
              <a:t>NOTE: no RCTs in peds. Evidence is from observational trials</a:t>
            </a:r>
          </a:p>
          <a:p>
            <a:pPr marL="271463" indent="-271463">
              <a:buFont typeface="Lucida Grande" charset="0"/>
              <a:buChar char="-"/>
            </a:pPr>
            <a:r>
              <a:rPr lang="en-US" sz="2400">
                <a:latin typeface="Lucida Grande" charset="0"/>
                <a:cs typeface="Lucida Grande" charset="0"/>
                <a:sym typeface="Lucida Grande" charset="0"/>
              </a:rPr>
              <a:t>Rapid lowering of BP to less than 25 percent of maximum BP may lead to permanent end organ damage due to hypertension-induced abnormalities of autoregulation</a:t>
            </a:r>
          </a:p>
          <a:p>
            <a:pPr marL="271463" indent="-271463">
              <a:buFont typeface="Lucida Grande" charset="0"/>
              <a:buChar char="-"/>
            </a:pPr>
            <a:endParaRPr lang="en-US" sz="24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556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271463" indent="-271463">
              <a:buFont typeface="Lucida Grande" charset="0"/>
              <a:buChar char="-"/>
            </a:pPr>
            <a:r>
              <a:rPr lang="en-US" sz="2400">
                <a:latin typeface="Lucida Grande" charset="0"/>
                <a:cs typeface="Lucida Grande" charset="0"/>
                <a:sym typeface="Lucida Grande" charset="0"/>
              </a:rPr>
              <a:t>nifedipine: difficulties with dosing, prolonged and unpredictable action, risk of hypotension, and rebound hypertension</a:t>
            </a:r>
          </a:p>
          <a:p>
            <a:pPr marL="271463" indent="-271463">
              <a:buFont typeface="Lucida Grande" charset="0"/>
              <a:buChar char="-"/>
            </a:pPr>
            <a:r>
              <a:rPr lang="en-US" sz="2400">
                <a:latin typeface="Lucida Grande" charset="0"/>
                <a:cs typeface="Lucida Grande" charset="0"/>
                <a:sym typeface="Lucida Grande" charset="0"/>
              </a:rPr>
              <a:t>Clonidine: A centrally-acting alpha 2-adrenergic agonist, clonidine reduces blood pressure by reducing cerebral sympathetic output. It has a relatively rapid onset of effect, approximately 15 to 30 minutes following oral administration [</a:t>
            </a:r>
            <a:r>
              <a:rPr lang="en-US" sz="2400" u="sng">
                <a:latin typeface="Lucida Grande" charset="0"/>
                <a:cs typeface="Lucida Grande" charset="0"/>
                <a:sym typeface="Lucida Grande" charset="0"/>
                <a:hlinkClick r:id="rId3"/>
              </a:rPr>
              <a:t>18</a:t>
            </a:r>
            <a:r>
              <a:rPr lang="en-US" sz="2400">
                <a:latin typeface="Lucida Grande" charset="0"/>
                <a:cs typeface="Lucida Grande" charset="0"/>
                <a:sym typeface="Lucida Grande" charset="0"/>
              </a:rPr>
              <a:t>], making it attractive for use in management of acute hypertension</a:t>
            </a:r>
          </a:p>
        </p:txBody>
      </p:sp>
    </p:spTree>
    <p:extLst>
      <p:ext uri="{BB962C8B-B14F-4D97-AF65-F5344CB8AC3E}">
        <p14:creationId xmlns:p14="http://schemas.microsoft.com/office/powerpoint/2010/main" val="174649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Tea colored urine</a:t>
            </a:r>
          </a:p>
        </p:txBody>
      </p:sp>
    </p:spTree>
    <p:extLst>
      <p:ext uri="{BB962C8B-B14F-4D97-AF65-F5344CB8AC3E}">
        <p14:creationId xmlns:p14="http://schemas.microsoft.com/office/powerpoint/2010/main" val="20432976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Inherited salt losing </a:t>
            </a:r>
            <a:r>
              <a:rPr lang="en-US" dirty="0" err="1"/>
              <a:t>tubulopathies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1DD5-DF5A-3343-AFC0-C5E582D14AEC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37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588"/>
              </a:spcBef>
              <a:buClr>
                <a:srgbClr val="000000"/>
              </a:buClr>
              <a:buFont typeface="Arial" charset="0"/>
              <a:buChar char="-"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Loop diuretics compete for the chloride site on the Na-K-2Cl carrier in the luminal membrane of the thick ascending limb</a:t>
            </a:r>
          </a:p>
          <a:p>
            <a:pPr marL="39688">
              <a:spcBef>
                <a:spcPts val="588"/>
              </a:spcBef>
              <a:buClr>
                <a:srgbClr val="000000"/>
              </a:buClr>
              <a:buFont typeface="Arial" charset="0"/>
              <a:buChar char="-"/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What should you see in terms of volume status? Urine output? Srum lytes and urine lytes?</a:t>
            </a:r>
          </a:p>
        </p:txBody>
      </p:sp>
    </p:spTree>
    <p:extLst>
      <p:ext uri="{BB962C8B-B14F-4D97-AF65-F5344CB8AC3E}">
        <p14:creationId xmlns:p14="http://schemas.microsoft.com/office/powerpoint/2010/main" val="26881494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57150">
              <a:spcBef>
                <a:spcPts val="588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 Polyuria and polydipsia from decreased urinary concentrating ability</a:t>
            </a:r>
          </a:p>
        </p:txBody>
      </p:sp>
    </p:spTree>
    <p:extLst>
      <p:ext uri="{BB962C8B-B14F-4D97-AF65-F5344CB8AC3E}">
        <p14:creationId xmlns:p14="http://schemas.microsoft.com/office/powerpoint/2010/main" val="3243787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588"/>
              </a:spcBef>
              <a:buClr>
                <a:srgbClr val="000000"/>
              </a:buClr>
              <a:buFont typeface="Arial" charset="0"/>
              <a:buChar char="-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Low K: combo of secondary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hyperaldosternoism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and increased distal flow and sodium delivery increases the potassium and hydrogen secretion</a:t>
            </a:r>
          </a:p>
          <a:p>
            <a:pPr marL="39688">
              <a:spcBef>
                <a:spcPts val="588"/>
              </a:spcBef>
              <a:buClr>
                <a:srgbClr val="000000"/>
              </a:buClr>
              <a:buFont typeface="Arial" charset="0"/>
              <a:buChar char="-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Reabsorption of calcium and magnesium in the loop of Henle is primarily passive (driven by electrochemical gradient created by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NaCl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transport) via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paracellular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pathway</a:t>
            </a:r>
          </a:p>
          <a:p>
            <a:pPr marL="39688">
              <a:spcBef>
                <a:spcPts val="588"/>
              </a:spcBef>
              <a:buClr>
                <a:srgbClr val="000000"/>
              </a:buClr>
              <a:buFont typeface="Arial" charset="0"/>
              <a:buChar char="-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Thus less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NaCl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reabsorbed =  less Ca absorbed</a:t>
            </a:r>
          </a:p>
        </p:txBody>
      </p:sp>
    </p:spTree>
    <p:extLst>
      <p:ext uri="{BB962C8B-B14F-4D97-AF65-F5344CB8AC3E}">
        <p14:creationId xmlns:p14="http://schemas.microsoft.com/office/powerpoint/2010/main" val="7356046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588"/>
              </a:spcBef>
              <a:buClr>
                <a:srgbClr val="000000"/>
              </a:buClr>
              <a:buFont typeface="Arial" charset="0"/>
              <a:buChar char="-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Distal tubule responsible for less sodium reabsorption than loop, thus limited diuresis (and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natriuresis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)</a:t>
            </a:r>
          </a:p>
          <a:p>
            <a:pPr marL="39688">
              <a:spcBef>
                <a:spcPts val="588"/>
              </a:spcBef>
              <a:buClr>
                <a:srgbClr val="000000"/>
              </a:buClr>
              <a:buFont typeface="Arial" charset="0"/>
              <a:buChar char="-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Thiazides inhibit sodium reabsorption by competing for the chloride site on the Na-Cl cotransporter (NCCT)</a:t>
            </a:r>
          </a:p>
          <a:p>
            <a:pPr marL="39688">
              <a:spcBef>
                <a:spcPts val="588"/>
              </a:spcBef>
              <a:buClr>
                <a:srgbClr val="000000"/>
              </a:buClr>
              <a:buFont typeface="Arial" charset="0"/>
              <a:buChar char="-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What should you see in terms of volume status? Urine output? Serum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lytes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and urine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lytes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41234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588"/>
              </a:spcBef>
              <a:buClr>
                <a:srgbClr val="000000"/>
              </a:buClr>
              <a:buFont typeface="Arial" charset="0"/>
              <a:buChar char="-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Distal tubule is the major site for active Ca reabsorption. Here, reabsorption is independent of Na transport (unlike in loop)</a:t>
            </a:r>
          </a:p>
          <a:p>
            <a:pPr marL="39688">
              <a:spcBef>
                <a:spcPts val="588"/>
              </a:spcBef>
              <a:buClr>
                <a:srgbClr val="000000"/>
              </a:buClr>
              <a:buFont typeface="Arial" charset="0"/>
              <a:buChar char="-"/>
            </a:pPr>
            <a:r>
              <a:rPr lang="en-US" sz="16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Hypocalciuria</a:t>
            </a:r>
            <a:r>
              <a:rPr lang="en-US" sz="1600" baseline="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is maintained by the increase in PT </a:t>
            </a:r>
            <a:r>
              <a:rPr lang="en-US" sz="1600" baseline="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NaCl</a:t>
            </a:r>
            <a:r>
              <a:rPr lang="en-US" sz="1600" baseline="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reabsorption </a:t>
            </a:r>
            <a:r>
              <a:rPr lang="en-US" sz="1600" baseline="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whoch</a:t>
            </a:r>
            <a:r>
              <a:rPr lang="en-US" sz="1600" baseline="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causes ca reabsorption in PT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015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Aldoseterone</a:t>
            </a:r>
            <a:r>
              <a:rPr lang="en-US" baseline="0" dirty="0"/>
              <a:t> and increased distal Na delivery lead to potassium secretion and hydrogen secretion in distal tubule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1DD5-DF5A-3343-AFC0-C5E582D14AEC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28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1DD5-DF5A-3343-AFC0-C5E582D14AEC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662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Isolated - rare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1DD5-DF5A-3343-AFC0-C5E582D14AEC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640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Isolated - rare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1DD5-DF5A-3343-AFC0-C5E582D14AEC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1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Dysmorphic RBCs can take several forms</a:t>
            </a:r>
          </a:p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- Dysmorphic = irregular outlines</a:t>
            </a:r>
          </a:p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- Acanthocytes – looks like a donut with a bleb (2 blebs = Mickey Mouse)</a:t>
            </a:r>
          </a:p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- Phase contrast: &gt;5% acanthos or &gt;30% dysmorphic cells -  highly suggestive of glomerular hematuria</a:t>
            </a:r>
          </a:p>
        </p:txBody>
      </p:sp>
    </p:spTree>
    <p:extLst>
      <p:ext uri="{BB962C8B-B14F-4D97-AF65-F5344CB8AC3E}">
        <p14:creationId xmlns:p14="http://schemas.microsoft.com/office/powerpoint/2010/main" val="2101035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 marL="39688"/>
            <a:r>
              <a:rPr lang="en-US">
                <a:solidFill>
                  <a:srgbClr val="000000"/>
                </a:solidFill>
                <a:cs typeface="Optima" charset="0"/>
                <a:sym typeface="Optima" charset="0"/>
              </a:rPr>
              <a:t>- Overall, the majority of patients who present with gross hematuria have an easily recognizable and apparent cause</a:t>
            </a:r>
          </a:p>
        </p:txBody>
      </p:sp>
    </p:spTree>
    <p:extLst>
      <p:ext uri="{BB962C8B-B14F-4D97-AF65-F5344CB8AC3E}">
        <p14:creationId xmlns:p14="http://schemas.microsoft.com/office/powerpoint/2010/main" val="3507169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Post-micturition urethral bleeding, a benign condition, may also be seen in infant boys with resolution by one year of age in most cases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Relative frequency depends</a:t>
            </a:r>
            <a:r>
              <a:rPr lang="en-US" baseline="0" dirty="0"/>
              <a:t> on the setting </a:t>
            </a:r>
          </a:p>
          <a:p>
            <a:pPr marL="171450" indent="-171450">
              <a:buFontTx/>
              <a:buChar char="-"/>
            </a:pPr>
            <a:r>
              <a:rPr lang="en-US" b="1" baseline="0" dirty="0"/>
              <a:t>ER:</a:t>
            </a:r>
            <a:r>
              <a:rPr lang="en-US" baseline="0" dirty="0"/>
              <a:t> UTI, </a:t>
            </a:r>
            <a:r>
              <a:rPr lang="en-US" baseline="0" dirty="0" err="1"/>
              <a:t>perineal</a:t>
            </a:r>
            <a:r>
              <a:rPr lang="en-US" baseline="0" dirty="0"/>
              <a:t> </a:t>
            </a:r>
            <a:r>
              <a:rPr lang="en-US" baseline="0" dirty="0" err="1"/>
              <a:t>irriation</a:t>
            </a:r>
            <a:r>
              <a:rPr lang="en-US" baseline="0" dirty="0"/>
              <a:t>, trauma, acute </a:t>
            </a:r>
            <a:r>
              <a:rPr lang="en-US" baseline="0" dirty="0" err="1"/>
              <a:t>nephrtitis</a:t>
            </a:r>
            <a:r>
              <a:rPr lang="en-US" baseline="0" dirty="0"/>
              <a:t>, coagulopathy and stone</a:t>
            </a:r>
          </a:p>
          <a:p>
            <a:pPr marL="171450" indent="-171450">
              <a:buFontTx/>
              <a:buChar char="-"/>
            </a:pPr>
            <a:r>
              <a:rPr lang="en-US" b="1" baseline="0" dirty="0" err="1"/>
              <a:t>Peds</a:t>
            </a:r>
            <a:r>
              <a:rPr lang="en-US" b="1" baseline="0" dirty="0"/>
              <a:t> Urologist</a:t>
            </a:r>
            <a:r>
              <a:rPr lang="en-US" baseline="0" dirty="0"/>
              <a:t>: 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rethral irritation or trauma (15 percent), UTI (14 percent), underlying congenital anomalies such as vesicoureteral reflux (VUR), posterior urethral valves (PUV), or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ureteropelvic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junction obstruction (UPJO) (13 percent), nephrolithiasis (5 percent), and malignancy (1 percent)</a:t>
            </a:r>
          </a:p>
          <a:p>
            <a:pPr marL="171450" indent="-171450">
              <a:buFontTx/>
              <a:buChar char="-"/>
            </a:pP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Neph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glomerular (29%) – IgA then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Alports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nonglomeruar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hypercalciuria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urethtral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irritation, trauma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6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2CB0-90F0-F54A-8234-5C9F9388E7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5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425554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AB5797A-E37B-C140-B8A9-BF46CB6B456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9C279D-689F-CB41-835D-10584A85A3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ke.banks@ahs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ydayhealth.com/urine/what-causes-blood-urine-hematuria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Pediatric Nephrology Review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Anke Banks</a:t>
            </a:r>
          </a:p>
          <a:p>
            <a:r>
              <a:rPr lang="en-US" dirty="0">
                <a:hlinkClick r:id="rId2"/>
              </a:rPr>
              <a:t>Anke.banks@ahs.ca</a:t>
            </a:r>
            <a:endParaRPr lang="en-US" dirty="0"/>
          </a:p>
          <a:p>
            <a:r>
              <a:rPr lang="en-US" dirty="0"/>
              <a:t>Jan. 23, 2020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246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1. Is it blood or just red urine?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19020"/>
            <a:r>
              <a:rPr lang="en-US" dirty="0"/>
              <a:t>Urine can be red for many reasons other than blood</a:t>
            </a:r>
          </a:p>
          <a:p>
            <a:pPr marL="519020"/>
            <a:r>
              <a:rPr lang="en-US" dirty="0"/>
              <a:t>How can you answer the above question?</a:t>
            </a:r>
          </a:p>
          <a:p>
            <a:pPr marL="519020"/>
            <a:endParaRPr lang="en-US" dirty="0"/>
          </a:p>
          <a:p>
            <a:pPr marL="519020"/>
            <a:endParaRPr lang="en-US" dirty="0"/>
          </a:p>
          <a:p>
            <a:pPr marL="519020"/>
            <a:r>
              <a:rPr lang="en-US" dirty="0"/>
              <a:t>Need to do a urinalysis to be sure blood is present</a:t>
            </a:r>
          </a:p>
        </p:txBody>
      </p:sp>
    </p:spTree>
    <p:extLst>
      <p:ext uri="{BB962C8B-B14F-4D97-AF65-F5344CB8AC3E}">
        <p14:creationId xmlns:p14="http://schemas.microsoft.com/office/powerpoint/2010/main" val="22742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and persistent glomerular hematuria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163337"/>
              </p:ext>
            </p:extLst>
          </p:nvPr>
        </p:nvGraphicFramePr>
        <p:xfrm>
          <a:off x="457200" y="1600200"/>
          <a:ext cx="8229600" cy="457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TBM disease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IgA</a:t>
                      </a:r>
                      <a:r>
                        <a:rPr lang="en-US" baseline="0" dirty="0"/>
                        <a:t> 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Alports</a:t>
                      </a:r>
                      <a:endParaRPr lang="en-CA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Gross hematuria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Uncommon</a:t>
                      </a:r>
                    </a:p>
                    <a:p>
                      <a:r>
                        <a:rPr lang="en-US" dirty="0"/>
                        <a:t>(&lt;10%)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Episodic, gross</a:t>
                      </a:r>
                      <a:r>
                        <a:rPr lang="en-US" baseline="0" dirty="0"/>
                        <a:t> hematuria is common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have episodic gross</a:t>
                      </a:r>
                      <a:r>
                        <a:rPr lang="en-US" baseline="0" dirty="0"/>
                        <a:t> hematuria with illness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Family </a:t>
                      </a:r>
                      <a:r>
                        <a:rPr lang="en-US" b="1" dirty="0" err="1"/>
                        <a:t>hx</a:t>
                      </a:r>
                      <a:r>
                        <a:rPr lang="en-US" b="1" dirty="0"/>
                        <a:t> of hematuria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  <a:p>
                      <a:r>
                        <a:rPr lang="en-US" dirty="0"/>
                        <a:t>(AD</a:t>
                      </a:r>
                      <a:r>
                        <a:rPr lang="en-US" baseline="0" dirty="0"/>
                        <a:t> inheritance, 50% of first degree relatives will have)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 </a:t>
                      </a:r>
                    </a:p>
                    <a:p>
                      <a:r>
                        <a:rPr lang="en-US" dirty="0"/>
                        <a:t>(case reports)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  <a:p>
                      <a:r>
                        <a:rPr lang="en-US" dirty="0"/>
                        <a:t>(X-linked inheritance)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Family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hx</a:t>
                      </a:r>
                      <a:r>
                        <a:rPr lang="en-US" b="1" baseline="0" dirty="0"/>
                        <a:t> of renal failure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Other features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Hx</a:t>
                      </a:r>
                      <a:r>
                        <a:rPr lang="en-US" baseline="0" dirty="0"/>
                        <a:t> of deafness, ocular defects (especially x-linked disease)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4855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- hematuria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Approach to pediatric gross hematuria</a:t>
            </a:r>
          </a:p>
          <a:p>
            <a:pPr marL="919070" lvl="1">
              <a:buSzPct val="99000"/>
              <a:buFontTx/>
              <a:buAutoNum type="arabicPeriod"/>
            </a:pPr>
            <a:r>
              <a:rPr lang="en-US" dirty="0"/>
              <a:t>Is it blood or just red urine?</a:t>
            </a:r>
          </a:p>
          <a:p>
            <a:pPr marL="919070" lvl="1">
              <a:buSzPct val="99000"/>
              <a:buFontTx/>
              <a:buAutoNum type="arabicPeriod"/>
            </a:pPr>
            <a:r>
              <a:rPr lang="en-US" dirty="0"/>
              <a:t>Are there red blood cells in the urine or just a </a:t>
            </a:r>
            <a:r>
              <a:rPr lang="en-US" dirty="0" err="1"/>
              <a:t>heme</a:t>
            </a:r>
            <a:r>
              <a:rPr lang="en-US" dirty="0"/>
              <a:t>-positive urinalysis?</a:t>
            </a:r>
          </a:p>
          <a:p>
            <a:pPr marL="919070" lvl="1">
              <a:buSzPct val="99000"/>
              <a:buFontTx/>
              <a:buAutoNum type="arabicPeriod"/>
            </a:pPr>
            <a:r>
              <a:rPr lang="en-US" dirty="0"/>
              <a:t>Where is it coming from (glomerular vs. non-glomerular)?</a:t>
            </a:r>
          </a:p>
          <a:p>
            <a:pPr marL="919070" lvl="1">
              <a:buSzPct val="99000"/>
              <a:buFontTx/>
              <a:buAutoNum type="arabicPeriod"/>
            </a:pPr>
            <a:r>
              <a:rPr lang="en-US" dirty="0"/>
              <a:t>No really, where is it coming from?</a:t>
            </a:r>
          </a:p>
          <a:p>
            <a:pPr marL="519020">
              <a:buSzPct val="99000"/>
            </a:pPr>
            <a:r>
              <a:rPr lang="en-US" dirty="0"/>
              <a:t>Approach to pediatric microscopic hematuria</a:t>
            </a:r>
          </a:p>
          <a:p>
            <a:pPr marL="971530" lvl="1" indent="-401822">
              <a:buSzPct val="99000"/>
              <a:buFontTx/>
              <a:buAutoNum type="arabicPeriod"/>
            </a:pPr>
            <a:r>
              <a:rPr lang="en-US" dirty="0"/>
              <a:t>Is it persistent?</a:t>
            </a:r>
          </a:p>
          <a:p>
            <a:pPr marL="971530" lvl="1" indent="-401822">
              <a:buSzPct val="99000"/>
              <a:buFontTx/>
              <a:buAutoNum type="arabicPeriod"/>
            </a:pPr>
            <a:r>
              <a:rPr lang="en-US" dirty="0"/>
              <a:t>Where is it coming from (glomerular vs. non-glomerular)?</a:t>
            </a:r>
          </a:p>
          <a:p>
            <a:pPr marL="971530" lvl="1" indent="-401822">
              <a:buSzPct val="99000"/>
              <a:buFontTx/>
              <a:buAutoNum type="arabicPeriod"/>
            </a:pPr>
            <a:r>
              <a:rPr lang="en-US" dirty="0"/>
              <a:t>No really, where is it coming from?</a:t>
            </a:r>
          </a:p>
          <a:p>
            <a:pPr marL="571480" indent="-401822">
              <a:buSzPct val="99000"/>
            </a:pPr>
            <a:r>
              <a:rPr lang="en-US" dirty="0"/>
              <a:t>PIGN</a:t>
            </a:r>
          </a:p>
          <a:p>
            <a:pPr marL="971530" lvl="1" indent="-401822">
              <a:buSzPct val="99000"/>
            </a:pPr>
            <a:r>
              <a:rPr lang="en-US" dirty="0"/>
              <a:t>Common</a:t>
            </a:r>
          </a:p>
          <a:p>
            <a:pPr marL="971530" lvl="1" indent="-401822">
              <a:buSzPct val="99000"/>
            </a:pPr>
            <a:r>
              <a:rPr lang="en-US" dirty="0"/>
              <a:t>Presents after skin or throat strep infection with hematuria, hypertension, edema, low C3 and positive </a:t>
            </a:r>
            <a:r>
              <a:rPr lang="en-US" dirty="0" err="1"/>
              <a:t>streptozyme</a:t>
            </a:r>
            <a:endParaRPr lang="en-US" dirty="0"/>
          </a:p>
          <a:p>
            <a:pPr marL="971530" lvl="1" indent="-401822">
              <a:buSzPct val="99000"/>
            </a:pPr>
            <a:r>
              <a:rPr lang="en-US" dirty="0"/>
              <a:t>Need to measure a follow-up C3 at 6 weeks post-illness to ensure that this is PIGN and not another etiology such as MPGN or shunt nephritis</a:t>
            </a:r>
          </a:p>
          <a:p>
            <a:pPr marL="919070" lvl="1">
              <a:buSzPct val="99000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4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Proteinuria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302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year old male, previously well. </a:t>
            </a:r>
          </a:p>
          <a:p>
            <a:r>
              <a:rPr lang="en-US" dirty="0"/>
              <a:t>Mom notes that he had a cold 2 weeks ago and was prescribed </a:t>
            </a:r>
            <a:r>
              <a:rPr lang="en-US" dirty="0" err="1"/>
              <a:t>amoxil</a:t>
            </a:r>
            <a:r>
              <a:rPr lang="en-US" dirty="0"/>
              <a:t>.</a:t>
            </a:r>
          </a:p>
          <a:p>
            <a:r>
              <a:rPr lang="en-US" dirty="0"/>
              <a:t>Developed swelling around his eyes about 5 days after starting the </a:t>
            </a:r>
            <a:r>
              <a:rPr lang="en-US" dirty="0" err="1"/>
              <a:t>amoxil</a:t>
            </a:r>
            <a:r>
              <a:rPr lang="en-US" dirty="0"/>
              <a:t>. The antibiotic was stopped because of this “allergic reaction” and an antihistamine was prescribed</a:t>
            </a:r>
          </a:p>
          <a:p>
            <a:r>
              <a:rPr lang="en-US" dirty="0"/>
              <a:t>Swelling around eyes has not improved and now the child has edema to his abdomen</a:t>
            </a:r>
          </a:p>
          <a:p>
            <a:r>
              <a:rPr lang="en-US" dirty="0"/>
              <a:t>Nursing assessment: HR 80, RR 18, BP: 90/60</a:t>
            </a:r>
          </a:p>
        </p:txBody>
      </p:sp>
    </p:spTree>
    <p:extLst>
      <p:ext uri="{BB962C8B-B14F-4D97-AF65-F5344CB8AC3E}">
        <p14:creationId xmlns:p14="http://schemas.microsoft.com/office/powerpoint/2010/main" val="37483628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17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0917" y="4906958"/>
            <a:ext cx="1593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Infokid.org</a:t>
            </a:r>
            <a:endParaRPr lang="en-US" sz="1200" dirty="0"/>
          </a:p>
          <a:p>
            <a:r>
              <a:rPr lang="en-US" sz="1200" dirty="0"/>
              <a:t>(http://</a:t>
            </a:r>
            <a:r>
              <a:rPr lang="en-US" sz="1200" dirty="0" err="1"/>
              <a:t>www.infokid.org.uk</a:t>
            </a:r>
            <a:r>
              <a:rPr lang="en-US" sz="1200" dirty="0"/>
              <a:t>/</a:t>
            </a:r>
            <a:r>
              <a:rPr lang="en-US" sz="1200" dirty="0" err="1"/>
              <a:t>nephrotic</a:t>
            </a:r>
            <a:r>
              <a:rPr lang="en-US" sz="1200" dirty="0"/>
              <a:t>-syndrome-frequently-relapsing)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981" y="1626403"/>
            <a:ext cx="136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Periorbital</a:t>
            </a:r>
            <a:r>
              <a:rPr lang="en-US" dirty="0"/>
              <a:t> edema</a:t>
            </a:r>
          </a:p>
        </p:txBody>
      </p:sp>
    </p:spTree>
    <p:extLst>
      <p:ext uri="{BB962C8B-B14F-4D97-AF65-F5344CB8AC3E}">
        <p14:creationId xmlns:p14="http://schemas.microsoft.com/office/powerpoint/2010/main" val="31451803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38" y="1564444"/>
            <a:ext cx="3650873" cy="3301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738" y="4865863"/>
            <a:ext cx="315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www.medicalzone.net</a:t>
            </a:r>
            <a:r>
              <a:rPr lang="en-US" sz="1200" dirty="0"/>
              <a:t>/differential-diagnosis-of-bilateral-pitting-ankle-</a:t>
            </a:r>
            <a:r>
              <a:rPr lang="en-US" sz="1200" dirty="0" err="1"/>
              <a:t>edema.html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896" y="2325863"/>
            <a:ext cx="3848100" cy="25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9896" y="4865863"/>
            <a:ext cx="300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www.myhealth.gov.my</a:t>
            </a:r>
            <a:r>
              <a:rPr lang="en-US" sz="1200" dirty="0"/>
              <a:t>/en/nephrotic-syndrome-2/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738" y="1195112"/>
            <a:ext cx="16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Pitting edema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9896" y="1983872"/>
            <a:ext cx="162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Scrotal edema</a:t>
            </a:r>
          </a:p>
        </p:txBody>
      </p:sp>
    </p:spTree>
    <p:extLst>
      <p:ext uri="{BB962C8B-B14F-4D97-AF65-F5344CB8AC3E}">
        <p14:creationId xmlns:p14="http://schemas.microsoft.com/office/powerpoint/2010/main" val="258372349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Triage nurse sent a urine while the child was waiting.</a:t>
            </a:r>
          </a:p>
          <a:p>
            <a:r>
              <a:rPr lang="en-US" dirty="0"/>
              <a:t>Urinalysis:</a:t>
            </a:r>
          </a:p>
          <a:p>
            <a:pPr marL="0" indent="0">
              <a:buNone/>
            </a:pPr>
            <a:r>
              <a:rPr lang="en-US" dirty="0"/>
              <a:t>	Appearance: clear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Colour</a:t>
            </a:r>
            <a:r>
              <a:rPr lang="en-US" dirty="0"/>
              <a:t>: yellow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Specific gravity: 1.015 (reference range: 1.003-1.030)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pH: 7.0 (reference range 5.0-8.0)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Leukocyte esterase: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Nitrite: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Protein: &gt;3 (++++) g/L </a:t>
            </a:r>
            <a:r>
              <a:rPr lang="en-US" dirty="0"/>
              <a:t>(reference range: neg-0.15)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Glucose: normal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Ketones: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Blood: negative</a:t>
            </a:r>
            <a:r>
              <a:rPr lang="en-US" b="1" dirty="0"/>
              <a:t> </a:t>
            </a:r>
            <a:r>
              <a:rPr lang="en-US" dirty="0" err="1"/>
              <a:t>Ery</a:t>
            </a:r>
            <a:r>
              <a:rPr lang="en-US" dirty="0"/>
              <a:t>/</a:t>
            </a:r>
            <a:r>
              <a:rPr lang="en-US" dirty="0" err="1"/>
              <a:t>uL</a:t>
            </a:r>
            <a:endParaRPr lang="en-CA" dirty="0"/>
          </a:p>
          <a:p>
            <a:r>
              <a:rPr lang="en-US" dirty="0"/>
              <a:t>Urine Microscopy: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RBCs: 0-2 (reference range: 0-3 RBCs/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WBC: 0-2 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Hyaline casts: 5-10 </a:t>
            </a:r>
            <a:r>
              <a:rPr lang="en-US" dirty="0"/>
              <a:t>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057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Measuring proteinuria</a:t>
            </a:r>
          </a:p>
          <a:p>
            <a:r>
              <a:rPr lang="en-US"/>
              <a:t>Normal protein excretion</a:t>
            </a:r>
          </a:p>
          <a:p>
            <a:r>
              <a:rPr lang="en-US"/>
              <a:t>Abnormal protein excretion</a:t>
            </a:r>
          </a:p>
          <a:p>
            <a:r>
              <a:rPr lang="en-US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61764172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2678906"/>
            <a:ext cx="4143375" cy="1580555"/>
          </a:xfrm>
          <a:ln/>
        </p:spPr>
        <p:txBody>
          <a:bodyPr/>
          <a:lstStyle/>
          <a:p>
            <a:r>
              <a:rPr lang="en-US"/>
              <a:t>Measuring Proteinuria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9"/>
          <a:stretch>
            <a:fillRect/>
          </a:stretch>
        </p:blipFill>
        <p:spPr bwMode="auto">
          <a:xfrm>
            <a:off x="5122293" y="1954486"/>
            <a:ext cx="2984748" cy="293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1501" y="4885177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www.nephcure.org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52581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Measuring proteinuria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b="1" dirty="0">
                <a:latin typeface="Gill Sans" charset="0"/>
                <a:cs typeface="Gill Sans" charset="0"/>
                <a:sym typeface="Gill Sans" charset="0"/>
              </a:rPr>
              <a:t>Urinalysis</a:t>
            </a:r>
            <a:endParaRPr lang="en-US" b="1" dirty="0">
              <a:latin typeface="Gill Sans" charset="0"/>
              <a:ea typeface="ヒラギノ角ゴ ProN W6" charset="0"/>
              <a:cs typeface="ヒラギノ角ゴ ProN W6" charset="0"/>
              <a:sym typeface="Gill Sans" charset="0"/>
            </a:endParaRPr>
          </a:p>
          <a:p>
            <a:pPr marL="482186" lvl="1"/>
            <a:r>
              <a:rPr lang="en-US" dirty="0"/>
              <a:t>Detects albumin concentration</a:t>
            </a:r>
          </a:p>
          <a:p>
            <a:pPr marL="482186" lvl="1"/>
            <a:r>
              <a:rPr lang="en-US" dirty="0"/>
              <a:t>Reported as</a:t>
            </a:r>
          </a:p>
          <a:p>
            <a:pPr marL="750067" lvl="2"/>
            <a:r>
              <a:rPr lang="en-US" dirty="0"/>
              <a:t>g/L (</a:t>
            </a:r>
            <a:r>
              <a:rPr lang="en-US" dirty="0" err="1"/>
              <a:t>neg</a:t>
            </a:r>
            <a:r>
              <a:rPr lang="en-US" dirty="0"/>
              <a:t> to &gt;3 g/L)</a:t>
            </a:r>
          </a:p>
          <a:p>
            <a:pPr marL="750067" lvl="2"/>
            <a:r>
              <a:rPr lang="en-US" dirty="0"/>
              <a:t>+ (</a:t>
            </a:r>
            <a:r>
              <a:rPr lang="en-US" dirty="0" err="1"/>
              <a:t>neg</a:t>
            </a:r>
            <a:r>
              <a:rPr lang="en-US" dirty="0"/>
              <a:t> to 4+)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28" y="2544961"/>
            <a:ext cx="3062883" cy="33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8439" y="5893594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www.vetbook.org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812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1. Is it blood or just red urine?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29050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4725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Measuring proteinuria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900" dirty="0"/>
              <a:t>Problems with a U/A</a:t>
            </a:r>
          </a:p>
          <a:p>
            <a:pPr marL="482186" lvl="1">
              <a:spcBef>
                <a:spcPts val="600"/>
              </a:spcBef>
            </a:pPr>
            <a:r>
              <a:rPr lang="en-US" sz="1900" dirty="0"/>
              <a:t>False positives </a:t>
            </a:r>
          </a:p>
          <a:p>
            <a:pPr marL="750067" lvl="2">
              <a:spcBef>
                <a:spcPts val="600"/>
              </a:spcBef>
            </a:pPr>
            <a:r>
              <a:rPr lang="en-US" sz="1900" dirty="0"/>
              <a:t>Alkaline urine</a:t>
            </a:r>
          </a:p>
          <a:p>
            <a:pPr marL="750067" lvl="2">
              <a:spcBef>
                <a:spcPts val="600"/>
              </a:spcBef>
            </a:pPr>
            <a:r>
              <a:rPr lang="en-US" sz="1900" dirty="0" err="1"/>
              <a:t>Radiocontrast</a:t>
            </a:r>
            <a:r>
              <a:rPr lang="en-US" sz="1900" dirty="0"/>
              <a:t> </a:t>
            </a:r>
          </a:p>
          <a:p>
            <a:pPr marL="750067" lvl="2">
              <a:spcBef>
                <a:spcPts val="600"/>
              </a:spcBef>
            </a:pPr>
            <a:r>
              <a:rPr lang="en-US" sz="1900" dirty="0"/>
              <a:t>Antiseptic (</a:t>
            </a:r>
            <a:r>
              <a:rPr lang="en-US" sz="1900" dirty="0" err="1"/>
              <a:t>chlorhexidine</a:t>
            </a:r>
            <a:r>
              <a:rPr lang="en-US" sz="1900" dirty="0"/>
              <a:t>)</a:t>
            </a:r>
          </a:p>
          <a:p>
            <a:pPr marL="750067" lvl="2">
              <a:spcBef>
                <a:spcPts val="600"/>
              </a:spcBef>
            </a:pPr>
            <a:r>
              <a:rPr lang="en-US" sz="1900" dirty="0"/>
              <a:t>Gross hematuria</a:t>
            </a:r>
          </a:p>
          <a:p>
            <a:pPr marL="750067" lvl="2">
              <a:spcBef>
                <a:spcPts val="600"/>
              </a:spcBef>
            </a:pPr>
            <a:r>
              <a:rPr lang="en-US" sz="1900" dirty="0"/>
              <a:t>Dipstick left in urine too long/delay in reading</a:t>
            </a:r>
          </a:p>
          <a:p>
            <a:pPr marL="482186" lvl="1">
              <a:spcBef>
                <a:spcPts val="600"/>
              </a:spcBef>
            </a:pPr>
            <a:r>
              <a:rPr lang="en-US" sz="1900" dirty="0"/>
              <a:t>May underestimate protein amount in dilute urine</a:t>
            </a:r>
          </a:p>
        </p:txBody>
      </p:sp>
    </p:spTree>
    <p:extLst>
      <p:ext uri="{BB962C8B-B14F-4D97-AF65-F5344CB8AC3E}">
        <p14:creationId xmlns:p14="http://schemas.microsoft.com/office/powerpoint/2010/main" val="10300274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9812" y="1688350"/>
            <a:ext cx="3635188" cy="3869767"/>
            <a:chOff x="1397000" y="1692088"/>
            <a:chExt cx="1860176" cy="2521324"/>
          </a:xfrm>
        </p:grpSpPr>
        <p:sp>
          <p:nvSpPr>
            <p:cNvPr id="15" name="Rectangle 14"/>
            <p:cNvSpPr/>
            <p:nvPr/>
          </p:nvSpPr>
          <p:spPr>
            <a:xfrm>
              <a:off x="1397000" y="2278528"/>
              <a:ext cx="1840752" cy="193114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397000" y="1695824"/>
              <a:ext cx="0" cy="2517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97000" y="4213412"/>
              <a:ext cx="18601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37752" y="1692088"/>
              <a:ext cx="0" cy="2517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37447" y="3031057"/>
            <a:ext cx="1860176" cy="2521324"/>
            <a:chOff x="1397000" y="1692088"/>
            <a:chExt cx="1860176" cy="2521324"/>
          </a:xfrm>
        </p:grpSpPr>
        <p:sp>
          <p:nvSpPr>
            <p:cNvPr id="12" name="Rectangle 11"/>
            <p:cNvSpPr/>
            <p:nvPr/>
          </p:nvSpPr>
          <p:spPr>
            <a:xfrm>
              <a:off x="1397000" y="2278528"/>
              <a:ext cx="1840752" cy="193114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397000" y="1695824"/>
              <a:ext cx="0" cy="2517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97000" y="4213412"/>
              <a:ext cx="186017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37752" y="1692088"/>
              <a:ext cx="0" cy="2517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2005106" y="4370294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34634" y="4370294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21224" y="5714999"/>
            <a:ext cx="156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Protein: 2 g/L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0752" y="5712619"/>
            <a:ext cx="153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Protein: trace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the u/a</a:t>
            </a:r>
          </a:p>
        </p:txBody>
      </p:sp>
    </p:spTree>
    <p:extLst>
      <p:ext uri="{BB962C8B-B14F-4D97-AF65-F5344CB8AC3E}">
        <p14:creationId xmlns:p14="http://schemas.microsoft.com/office/powerpoint/2010/main" val="13382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/>
      <p:bldP spid="20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Measuring proteinuria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69976" cy="4525963"/>
          </a:xfrm>
          <a:ln/>
        </p:spPr>
        <p:txBody>
          <a:bodyPr/>
          <a:lstStyle/>
          <a:p>
            <a:pPr marL="82136"/>
            <a:r>
              <a:rPr lang="en-US" b="1" dirty="0">
                <a:latin typeface="Gill Sans" charset="0"/>
                <a:cs typeface="Gill Sans" charset="0"/>
                <a:sym typeface="Gill Sans" charset="0"/>
              </a:rPr>
              <a:t>Quantitative measures</a:t>
            </a:r>
            <a:endParaRPr lang="en-US" b="1" dirty="0">
              <a:latin typeface="Gill Sans" charset="0"/>
              <a:ea typeface="ヒラギノ角ゴ ProN W6" charset="0"/>
              <a:cs typeface="ヒラギノ角ゴ ProN W6" charset="0"/>
              <a:sym typeface="Gill Sans" charset="0"/>
            </a:endParaRPr>
          </a:p>
          <a:p>
            <a:pPr marL="350017" lvl="1"/>
            <a:r>
              <a:rPr lang="en-US" dirty="0"/>
              <a:t>Protein to creatinine ratio</a:t>
            </a:r>
          </a:p>
          <a:p>
            <a:pPr marL="350017" lvl="1"/>
            <a:r>
              <a:rPr lang="en-US" dirty="0"/>
              <a:t>24 hour urine protein collection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594" y="1823503"/>
            <a:ext cx="3948206" cy="3230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5612" y="5083441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www.therapak.com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23652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2241351"/>
            <a:ext cx="4143375" cy="2464594"/>
          </a:xfrm>
          <a:ln/>
        </p:spPr>
        <p:txBody>
          <a:bodyPr/>
          <a:lstStyle/>
          <a:p>
            <a:r>
              <a:rPr lang="en-US"/>
              <a:t>Normal protein excretion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09" y="1643703"/>
            <a:ext cx="4054644" cy="3600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80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Normal protein excretion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Urine protein to creatinine ratio: </a:t>
            </a:r>
          </a:p>
          <a:p>
            <a:pPr lvl="1"/>
            <a:r>
              <a:rPr lang="en-US" sz="2000" dirty="0"/>
              <a:t>Child greater than 2 y: &lt; 20 mg/</a:t>
            </a:r>
            <a:r>
              <a:rPr lang="en-US" sz="2000" dirty="0" err="1"/>
              <a:t>mmol</a:t>
            </a:r>
            <a:endParaRPr lang="en-US" sz="2000" dirty="0"/>
          </a:p>
          <a:p>
            <a:pPr lvl="1"/>
            <a:r>
              <a:rPr lang="en-US" sz="2000" dirty="0"/>
              <a:t>6-24 month old: &lt; 50mg/</a:t>
            </a:r>
            <a:r>
              <a:rPr lang="en-US" sz="2000" dirty="0" err="1"/>
              <a:t>mmol</a:t>
            </a:r>
            <a:endParaRPr lang="en-US" sz="2000" dirty="0"/>
          </a:p>
          <a:p>
            <a:r>
              <a:rPr lang="en-US" dirty="0"/>
              <a:t>24 hour urine protein: </a:t>
            </a:r>
          </a:p>
          <a:p>
            <a:pPr marL="482186" lvl="1"/>
            <a:r>
              <a:rPr lang="en-US" sz="2000" dirty="0"/>
              <a:t>&lt;100 mg/m</a:t>
            </a:r>
            <a:r>
              <a:rPr lang="en-US" sz="2000" baseline="32000" dirty="0"/>
              <a:t>2</a:t>
            </a:r>
            <a:r>
              <a:rPr lang="en-US" sz="2000" dirty="0"/>
              <a:t>/d or &lt;4 mg/m</a:t>
            </a:r>
            <a:r>
              <a:rPr lang="en-US" sz="2000" baseline="32000" dirty="0"/>
              <a:t>2</a:t>
            </a:r>
            <a:r>
              <a:rPr lang="en-US" sz="2000" dirty="0"/>
              <a:t>/h</a:t>
            </a:r>
          </a:p>
        </p:txBody>
      </p:sp>
    </p:spTree>
    <p:extLst>
      <p:ext uri="{BB962C8B-B14F-4D97-AF65-F5344CB8AC3E}">
        <p14:creationId xmlns:p14="http://schemas.microsoft.com/office/powerpoint/2010/main" val="32382642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Normal protein excretion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Where is it coming from?</a:t>
            </a:r>
          </a:p>
          <a:p>
            <a:pPr marL="482186" lvl="1"/>
            <a:r>
              <a:rPr lang="en-US" sz="2000" dirty="0"/>
              <a:t>Tubular epithelium</a:t>
            </a:r>
          </a:p>
          <a:p>
            <a:pPr marL="482186" lvl="1"/>
            <a:r>
              <a:rPr lang="en-US" sz="2000" dirty="0"/>
              <a:t>Plasma protein</a:t>
            </a:r>
          </a:p>
        </p:txBody>
      </p:sp>
    </p:spTree>
    <p:extLst>
      <p:ext uri="{BB962C8B-B14F-4D97-AF65-F5344CB8AC3E}">
        <p14:creationId xmlns:p14="http://schemas.microsoft.com/office/powerpoint/2010/main" val="40080191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Normal protein excretion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Why is there not more protein in the urine?</a:t>
            </a:r>
          </a:p>
          <a:p>
            <a:pPr marL="482186" lvl="1"/>
            <a:r>
              <a:rPr lang="en-US" sz="2000" dirty="0"/>
              <a:t>Composition of the glomerular capillary wall</a:t>
            </a:r>
          </a:p>
          <a:p>
            <a:pPr marL="482186" lvl="1"/>
            <a:r>
              <a:rPr lang="en-US" sz="2000" dirty="0"/>
              <a:t>Reabsorption of the LMW proteins by the proximal tubule</a:t>
            </a:r>
          </a:p>
        </p:txBody>
      </p:sp>
    </p:spTree>
    <p:extLst>
      <p:ext uri="{BB962C8B-B14F-4D97-AF65-F5344CB8AC3E}">
        <p14:creationId xmlns:p14="http://schemas.microsoft.com/office/powerpoint/2010/main" val="37352909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1" y="1714500"/>
            <a:ext cx="4143375" cy="2464594"/>
          </a:xfrm>
          <a:ln/>
        </p:spPr>
        <p:txBody>
          <a:bodyPr/>
          <a:lstStyle/>
          <a:p>
            <a:r>
              <a:rPr lang="en-US"/>
              <a:t>Abnormal protein excretion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94" y="1486647"/>
            <a:ext cx="4201216" cy="4037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8066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Abnormal protein excretion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Abnormal</a:t>
            </a:r>
          </a:p>
          <a:p>
            <a:pPr marL="482186" lvl="1"/>
            <a:r>
              <a:rPr lang="en-US" sz="2000" dirty="0"/>
              <a:t>Protein to creatinine ratio: &gt;20 mg/</a:t>
            </a:r>
            <a:r>
              <a:rPr lang="en-US" sz="2000" dirty="0" err="1"/>
              <a:t>mmol</a:t>
            </a:r>
            <a:r>
              <a:rPr lang="en-US" sz="2000" dirty="0"/>
              <a:t> - 200 mg/</a:t>
            </a:r>
            <a:r>
              <a:rPr lang="en-US" sz="2000" dirty="0" err="1"/>
              <a:t>mmol</a:t>
            </a:r>
            <a:endParaRPr lang="en-US" sz="2000" dirty="0"/>
          </a:p>
          <a:p>
            <a:pPr marL="482186" lvl="1"/>
            <a:r>
              <a:rPr lang="en-US" sz="2000" dirty="0"/>
              <a:t>24 urine protein: &gt;4 mg/m</a:t>
            </a:r>
            <a:r>
              <a:rPr lang="en-US" sz="2000" baseline="32000" dirty="0"/>
              <a:t>2</a:t>
            </a:r>
            <a:r>
              <a:rPr lang="en-US" sz="2000" dirty="0"/>
              <a:t>/h - 40 mg/m</a:t>
            </a:r>
            <a:r>
              <a:rPr lang="en-US" sz="2000" baseline="32000" dirty="0"/>
              <a:t>2</a:t>
            </a:r>
            <a:r>
              <a:rPr lang="en-US" sz="2000" dirty="0"/>
              <a:t>/h</a:t>
            </a:r>
          </a:p>
          <a:p>
            <a:r>
              <a:rPr lang="en-US" dirty="0"/>
              <a:t>Nephrotic</a:t>
            </a:r>
          </a:p>
          <a:p>
            <a:pPr marL="482186" lvl="1"/>
            <a:r>
              <a:rPr lang="en-US" sz="2000" dirty="0"/>
              <a:t>Protein to creatinine ratio: &gt; 200 mg/</a:t>
            </a:r>
            <a:r>
              <a:rPr lang="en-US" sz="2000" dirty="0" err="1"/>
              <a:t>mmol</a:t>
            </a:r>
            <a:endParaRPr lang="en-US" sz="2000" dirty="0"/>
          </a:p>
          <a:p>
            <a:pPr marL="482186" lvl="1"/>
            <a:r>
              <a:rPr lang="en-US" sz="2000" dirty="0"/>
              <a:t>24 urine protein: &gt; 40 mg/m</a:t>
            </a:r>
            <a:r>
              <a:rPr lang="en-US" sz="2000" baseline="32000" dirty="0"/>
              <a:t>2</a:t>
            </a:r>
            <a:r>
              <a:rPr lang="en-US" sz="2000" dirty="0"/>
              <a:t>/h</a:t>
            </a:r>
          </a:p>
        </p:txBody>
      </p:sp>
    </p:spTree>
    <p:extLst>
      <p:ext uri="{BB962C8B-B14F-4D97-AF65-F5344CB8AC3E}">
        <p14:creationId xmlns:p14="http://schemas.microsoft.com/office/powerpoint/2010/main" val="284989727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833" name="AutoShape 1"/>
          <p:cNvCxnSpPr>
            <a:cxnSpLocks noChangeShapeType="1"/>
            <a:stCxn id="120836" idx="0"/>
          </p:cNvCxnSpPr>
          <p:nvPr/>
        </p:nvCxnSpPr>
        <p:spPr bwMode="auto">
          <a:xfrm flipH="1">
            <a:off x="1044774" y="826427"/>
            <a:ext cx="3527227" cy="866179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0834" name="AutoShape 2"/>
          <p:cNvCxnSpPr>
            <a:cxnSpLocks noChangeShapeType="1"/>
            <a:stCxn id="120836" idx="0"/>
            <a:endCxn id="120838" idx="0"/>
          </p:cNvCxnSpPr>
          <p:nvPr/>
        </p:nvCxnSpPr>
        <p:spPr bwMode="auto">
          <a:xfrm flipH="1">
            <a:off x="2928938" y="826427"/>
            <a:ext cx="1643063" cy="866179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0835" name="AutoShape 3"/>
          <p:cNvCxnSpPr>
            <a:cxnSpLocks noChangeShapeType="1"/>
            <a:stCxn id="120836" idx="0"/>
            <a:endCxn id="120841" idx="0"/>
          </p:cNvCxnSpPr>
          <p:nvPr/>
        </p:nvCxnSpPr>
        <p:spPr bwMode="auto">
          <a:xfrm>
            <a:off x="4572001" y="826427"/>
            <a:ext cx="1616273" cy="866179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0836" name="AutoShape 4"/>
          <p:cNvSpPr>
            <a:spLocks/>
          </p:cNvSpPr>
          <p:nvPr/>
        </p:nvSpPr>
        <p:spPr bwMode="auto">
          <a:xfrm>
            <a:off x="3670102" y="826427"/>
            <a:ext cx="1803797" cy="678656"/>
          </a:xfrm>
          <a:prstGeom prst="roundRect">
            <a:avLst>
              <a:gd name="adj" fmla="val 1973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Proteinuria</a:t>
            </a:r>
          </a:p>
        </p:txBody>
      </p:sp>
      <p:sp>
        <p:nvSpPr>
          <p:cNvPr id="120837" name="AutoShape 5"/>
          <p:cNvSpPr>
            <a:spLocks/>
          </p:cNvSpPr>
          <p:nvPr/>
        </p:nvSpPr>
        <p:spPr bwMode="auto">
          <a:xfrm>
            <a:off x="131560" y="1692364"/>
            <a:ext cx="1732359" cy="553641"/>
          </a:xfrm>
          <a:prstGeom prst="roundRect">
            <a:avLst>
              <a:gd name="adj" fmla="val 24190"/>
            </a:avLst>
          </a:prstGeom>
          <a:solidFill>
            <a:srgbClr val="6293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Transient</a:t>
            </a:r>
          </a:p>
        </p:txBody>
      </p:sp>
      <p:sp>
        <p:nvSpPr>
          <p:cNvPr id="120838" name="AutoShape 6"/>
          <p:cNvSpPr>
            <a:spLocks/>
          </p:cNvSpPr>
          <p:nvPr/>
        </p:nvSpPr>
        <p:spPr bwMode="auto">
          <a:xfrm>
            <a:off x="2062758" y="1692606"/>
            <a:ext cx="1732359" cy="553641"/>
          </a:xfrm>
          <a:prstGeom prst="roundRect">
            <a:avLst>
              <a:gd name="adj" fmla="val 24190"/>
            </a:avLst>
          </a:prstGeom>
          <a:solidFill>
            <a:srgbClr val="6293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Orthostatic</a:t>
            </a:r>
          </a:p>
        </p:txBody>
      </p:sp>
      <p:cxnSp>
        <p:nvCxnSpPr>
          <p:cNvPr id="120839" name="AutoShape 7"/>
          <p:cNvCxnSpPr>
            <a:cxnSpLocks noChangeShapeType="1"/>
            <a:stCxn id="120841" idx="0"/>
            <a:endCxn id="120845" idx="0"/>
          </p:cNvCxnSpPr>
          <p:nvPr/>
        </p:nvCxnSpPr>
        <p:spPr bwMode="auto">
          <a:xfrm flipH="1">
            <a:off x="4150089" y="1692606"/>
            <a:ext cx="2038185" cy="74116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0840" name="AutoShape 8"/>
          <p:cNvCxnSpPr>
            <a:cxnSpLocks noChangeShapeType="1"/>
            <a:stCxn id="120841" idx="0"/>
            <a:endCxn id="120848" idx="0"/>
          </p:cNvCxnSpPr>
          <p:nvPr/>
        </p:nvCxnSpPr>
        <p:spPr bwMode="auto">
          <a:xfrm>
            <a:off x="6188274" y="1692606"/>
            <a:ext cx="1518046" cy="74116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0841" name="AutoShape 9"/>
          <p:cNvSpPr>
            <a:spLocks/>
          </p:cNvSpPr>
          <p:nvPr/>
        </p:nvSpPr>
        <p:spPr bwMode="auto">
          <a:xfrm>
            <a:off x="5322094" y="1692606"/>
            <a:ext cx="1732359" cy="553641"/>
          </a:xfrm>
          <a:prstGeom prst="roundRect">
            <a:avLst>
              <a:gd name="adj" fmla="val 24190"/>
            </a:avLst>
          </a:prstGeom>
          <a:solidFill>
            <a:srgbClr val="6293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Persistent</a:t>
            </a:r>
          </a:p>
        </p:txBody>
      </p:sp>
      <p:sp>
        <p:nvSpPr>
          <p:cNvPr id="120842" name="Rectangle 10"/>
          <p:cNvSpPr>
            <a:spLocks/>
          </p:cNvSpPr>
          <p:nvPr/>
        </p:nvSpPr>
        <p:spPr bwMode="auto">
          <a:xfrm>
            <a:off x="346024" y="2377303"/>
            <a:ext cx="144675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Fever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Exercise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Seizure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Hypovolemia</a:t>
            </a:r>
          </a:p>
        </p:txBody>
      </p:sp>
      <p:cxnSp>
        <p:nvCxnSpPr>
          <p:cNvPr id="120843" name="AutoShape 11"/>
          <p:cNvCxnSpPr>
            <a:cxnSpLocks noChangeShapeType="1"/>
            <a:stCxn id="120845" idx="0"/>
            <a:endCxn id="120849" idx="0"/>
          </p:cNvCxnSpPr>
          <p:nvPr/>
        </p:nvCxnSpPr>
        <p:spPr bwMode="auto">
          <a:xfrm flipH="1">
            <a:off x="3348633" y="2433770"/>
            <a:ext cx="801456" cy="74116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0844" name="AutoShape 12"/>
          <p:cNvCxnSpPr>
            <a:cxnSpLocks noChangeShapeType="1"/>
            <a:stCxn id="120845" idx="0"/>
            <a:endCxn id="120851" idx="0"/>
          </p:cNvCxnSpPr>
          <p:nvPr/>
        </p:nvCxnSpPr>
        <p:spPr bwMode="auto">
          <a:xfrm>
            <a:off x="4150089" y="2433770"/>
            <a:ext cx="850537" cy="67896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0845" name="AutoShape 13"/>
          <p:cNvSpPr>
            <a:spLocks/>
          </p:cNvSpPr>
          <p:nvPr/>
        </p:nvSpPr>
        <p:spPr bwMode="auto">
          <a:xfrm>
            <a:off x="3183467" y="2433770"/>
            <a:ext cx="1933244" cy="553641"/>
          </a:xfrm>
          <a:prstGeom prst="roundRect">
            <a:avLst>
              <a:gd name="adj" fmla="val 24190"/>
            </a:avLst>
          </a:prstGeom>
          <a:solidFill>
            <a:srgbClr val="C632F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Glomerular</a:t>
            </a:r>
          </a:p>
        </p:txBody>
      </p:sp>
      <p:cxnSp>
        <p:nvCxnSpPr>
          <p:cNvPr id="120846" name="AutoShape 14"/>
          <p:cNvCxnSpPr>
            <a:cxnSpLocks noChangeShapeType="1"/>
            <a:endCxn id="120853" idx="0"/>
          </p:cNvCxnSpPr>
          <p:nvPr/>
        </p:nvCxnSpPr>
        <p:spPr bwMode="auto">
          <a:xfrm flipH="1">
            <a:off x="6507396" y="2648392"/>
            <a:ext cx="982266" cy="74116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0847" name="AutoShape 15"/>
          <p:cNvCxnSpPr>
            <a:cxnSpLocks noChangeShapeType="1"/>
            <a:endCxn id="120855" idx="0"/>
          </p:cNvCxnSpPr>
          <p:nvPr/>
        </p:nvCxnSpPr>
        <p:spPr bwMode="auto">
          <a:xfrm>
            <a:off x="7497132" y="2648392"/>
            <a:ext cx="741164" cy="74116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0848" name="AutoShape 16"/>
          <p:cNvSpPr>
            <a:spLocks/>
          </p:cNvSpPr>
          <p:nvPr/>
        </p:nvSpPr>
        <p:spPr bwMode="auto">
          <a:xfrm>
            <a:off x="6911578" y="2433770"/>
            <a:ext cx="1589484" cy="553641"/>
          </a:xfrm>
          <a:prstGeom prst="roundRect">
            <a:avLst>
              <a:gd name="adj" fmla="val 24190"/>
            </a:avLst>
          </a:prstGeom>
          <a:solidFill>
            <a:srgbClr val="C632F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Tubular</a:t>
            </a:r>
          </a:p>
        </p:txBody>
      </p:sp>
      <p:sp>
        <p:nvSpPr>
          <p:cNvPr id="120849" name="AutoShape 17"/>
          <p:cNvSpPr>
            <a:spLocks/>
          </p:cNvSpPr>
          <p:nvPr/>
        </p:nvSpPr>
        <p:spPr bwMode="auto">
          <a:xfrm>
            <a:off x="2902148" y="3174934"/>
            <a:ext cx="892969" cy="553641"/>
          </a:xfrm>
          <a:prstGeom prst="roundRect">
            <a:avLst>
              <a:gd name="adj" fmla="val 24190"/>
            </a:avLst>
          </a:prstGeom>
          <a:solidFill>
            <a:srgbClr val="66B13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1</a:t>
            </a:r>
            <a:r>
              <a:rPr lang="en-US" sz="2500" baseline="320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o</a:t>
            </a:r>
          </a:p>
        </p:txBody>
      </p:sp>
      <p:sp>
        <p:nvSpPr>
          <p:cNvPr id="120850" name="Rectangle 18"/>
          <p:cNvSpPr>
            <a:spLocks/>
          </p:cNvSpPr>
          <p:nvPr/>
        </p:nvSpPr>
        <p:spPr bwMode="auto">
          <a:xfrm>
            <a:off x="1863920" y="3853898"/>
            <a:ext cx="2286170" cy="229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Minimal Change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Congenital nephrotic syndrome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Focal and segmental </a:t>
            </a:r>
            <a:r>
              <a:rPr lang="en-US" sz="1700" dirty="0" err="1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flomerulosclerosis</a:t>
            </a:r>
            <a:endParaRPr lang="en-US" sz="1700" dirty="0">
              <a:latin typeface="Gill Sans Light" charset="0"/>
              <a:ea typeface="ＭＳ Ｐゴシック" charset="0"/>
              <a:cs typeface="Gill Sans Light" charset="0"/>
              <a:sym typeface="Gill Sans Light" charset="0"/>
            </a:endParaRP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IgA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MPGN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Membranous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 err="1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Alports</a:t>
            </a:r>
            <a:endParaRPr lang="en-US" sz="1700" dirty="0">
              <a:latin typeface="Gill Sans Light" charset="0"/>
              <a:ea typeface="ＭＳ Ｐゴシック" charset="0"/>
              <a:cs typeface="Gill Sans Light" charset="0"/>
              <a:sym typeface="Gill Sans Light" charset="0"/>
            </a:endParaRPr>
          </a:p>
        </p:txBody>
      </p:sp>
      <p:sp>
        <p:nvSpPr>
          <p:cNvPr id="120851" name="AutoShape 19"/>
          <p:cNvSpPr>
            <a:spLocks/>
          </p:cNvSpPr>
          <p:nvPr/>
        </p:nvSpPr>
        <p:spPr bwMode="auto">
          <a:xfrm>
            <a:off x="4554141" y="3112735"/>
            <a:ext cx="892969" cy="553641"/>
          </a:xfrm>
          <a:prstGeom prst="roundRect">
            <a:avLst>
              <a:gd name="adj" fmla="val 24190"/>
            </a:avLst>
          </a:prstGeom>
          <a:solidFill>
            <a:srgbClr val="66B13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2</a:t>
            </a:r>
            <a:r>
              <a:rPr lang="en-US" sz="2500" baseline="320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o</a:t>
            </a:r>
          </a:p>
        </p:txBody>
      </p:sp>
      <p:sp>
        <p:nvSpPr>
          <p:cNvPr id="120852" name="Rectangle 20"/>
          <p:cNvSpPr>
            <a:spLocks/>
          </p:cNvSpPr>
          <p:nvPr/>
        </p:nvSpPr>
        <p:spPr bwMode="auto">
          <a:xfrm>
            <a:off x="4308574" y="3853898"/>
            <a:ext cx="1384102" cy="1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Acute PIGN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Diabetes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Lupus nephritis</a:t>
            </a:r>
          </a:p>
        </p:txBody>
      </p:sp>
      <p:sp>
        <p:nvSpPr>
          <p:cNvPr id="120853" name="AutoShape 21"/>
          <p:cNvSpPr>
            <a:spLocks/>
          </p:cNvSpPr>
          <p:nvPr/>
        </p:nvSpPr>
        <p:spPr bwMode="auto">
          <a:xfrm>
            <a:off x="6060911" y="3112735"/>
            <a:ext cx="892969" cy="553641"/>
          </a:xfrm>
          <a:prstGeom prst="roundRect">
            <a:avLst>
              <a:gd name="adj" fmla="val 24190"/>
            </a:avLst>
          </a:prstGeom>
          <a:solidFill>
            <a:srgbClr val="66B13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1</a:t>
            </a:r>
            <a:r>
              <a:rPr lang="en-US" sz="2500" baseline="320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o</a:t>
            </a:r>
          </a:p>
        </p:txBody>
      </p:sp>
      <p:sp>
        <p:nvSpPr>
          <p:cNvPr id="120854" name="Rectangle 22"/>
          <p:cNvSpPr>
            <a:spLocks/>
          </p:cNvSpPr>
          <p:nvPr/>
        </p:nvSpPr>
        <p:spPr bwMode="auto">
          <a:xfrm>
            <a:off x="5879353" y="3853898"/>
            <a:ext cx="1426882" cy="182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 err="1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Cystinosis</a:t>
            </a:r>
            <a:endParaRPr lang="en-US" sz="1700" dirty="0">
              <a:latin typeface="Gill Sans Light" charset="0"/>
              <a:ea typeface="ＭＳ Ｐゴシック" charset="0"/>
              <a:cs typeface="Gill Sans Light" charset="0"/>
              <a:sym typeface="Gill Sans Light" charset="0"/>
            </a:endParaRP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Dents disease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Wilsons disease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Lowes disease</a:t>
            </a:r>
          </a:p>
        </p:txBody>
      </p:sp>
      <p:sp>
        <p:nvSpPr>
          <p:cNvPr id="120855" name="AutoShape 23"/>
          <p:cNvSpPr>
            <a:spLocks/>
          </p:cNvSpPr>
          <p:nvPr/>
        </p:nvSpPr>
        <p:spPr bwMode="auto">
          <a:xfrm>
            <a:off x="7791812" y="3112735"/>
            <a:ext cx="892969" cy="553641"/>
          </a:xfrm>
          <a:prstGeom prst="roundRect">
            <a:avLst>
              <a:gd name="adj" fmla="val 24190"/>
            </a:avLst>
          </a:prstGeom>
          <a:solidFill>
            <a:srgbClr val="66B13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5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2</a:t>
            </a:r>
            <a:r>
              <a:rPr lang="en-US" sz="2500" baseline="320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o</a:t>
            </a:r>
          </a:p>
        </p:txBody>
      </p:sp>
      <p:sp>
        <p:nvSpPr>
          <p:cNvPr id="120856" name="Rectangle 24"/>
          <p:cNvSpPr>
            <a:spLocks/>
          </p:cNvSpPr>
          <p:nvPr/>
        </p:nvSpPr>
        <p:spPr bwMode="auto">
          <a:xfrm>
            <a:off x="7306236" y="3853898"/>
            <a:ext cx="1747516" cy="189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ATN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Heavy metal poisoning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 err="1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Tubulointerstitial</a:t>
            </a: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 disease</a:t>
            </a:r>
          </a:p>
          <a:p>
            <a:pPr marL="133941" indent="-133941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Obstructive uropathy</a:t>
            </a:r>
          </a:p>
        </p:txBody>
      </p:sp>
    </p:spTree>
    <p:extLst>
      <p:ext uri="{BB962C8B-B14F-4D97-AF65-F5344CB8AC3E}">
        <p14:creationId xmlns:p14="http://schemas.microsoft.com/office/powerpoint/2010/main" val="255743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Urinalysis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Urinalysis: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Appearance: clear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 err="1"/>
              <a:t>Colour</a:t>
            </a:r>
            <a:r>
              <a:rPr lang="en-US" sz="2000" b="1" dirty="0"/>
              <a:t>: red</a:t>
            </a:r>
            <a:endParaRPr lang="en-CA" sz="2000" b="1" dirty="0"/>
          </a:p>
          <a:p>
            <a:pPr marL="0" indent="0">
              <a:buNone/>
            </a:pPr>
            <a:r>
              <a:rPr lang="en-US" sz="2000" dirty="0"/>
              <a:t>	Specific gravity: 1.020 (reference range: 1.003-1.030)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pH: 7.0 (reference range 5.0-8.0)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Leukocyte esterase: negative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Nitrite: negative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Protein: negative (reference range: neg-0.15)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Glucose: normal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Ketones: negative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Blood: negative</a:t>
            </a:r>
            <a:endParaRPr lang="en-CA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961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Reasons for increased protein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b="1" dirty="0">
                <a:cs typeface="Gill Sans" charset="0"/>
                <a:sym typeface="Gill Sans" charset="0"/>
              </a:rPr>
              <a:t>Glomerular proteinuria</a:t>
            </a:r>
            <a:endParaRPr lang="en-US" sz="2200" b="1" dirty="0">
              <a:ea typeface="ヒラギノ角ゴ ProN W6" charset="0"/>
              <a:cs typeface="ヒラギノ角ゴ ProN W6" charset="0"/>
              <a:sym typeface="Gill Sans" charset="0"/>
            </a:endParaRPr>
          </a:p>
          <a:p>
            <a:pPr marL="482186" lvl="1">
              <a:spcBef>
                <a:spcPts val="600"/>
              </a:spcBef>
            </a:pPr>
            <a:r>
              <a:rPr lang="en-US" sz="2200" dirty="0"/>
              <a:t>Increased filtration of macromolecules across glomerular caps</a:t>
            </a:r>
          </a:p>
          <a:p>
            <a:pPr marL="482186" lvl="1">
              <a:spcBef>
                <a:spcPts val="600"/>
              </a:spcBef>
            </a:pPr>
            <a:r>
              <a:rPr lang="en-US" sz="2200" dirty="0"/>
              <a:t>Causes: </a:t>
            </a:r>
          </a:p>
          <a:p>
            <a:pPr marL="750067" lvl="2">
              <a:spcBef>
                <a:spcPts val="600"/>
              </a:spcBef>
            </a:pPr>
            <a:r>
              <a:rPr lang="en-US" sz="2200" dirty="0"/>
              <a:t>Glomerular disease</a:t>
            </a:r>
          </a:p>
          <a:p>
            <a:pPr marL="750067" lvl="2">
              <a:spcBef>
                <a:spcPts val="600"/>
              </a:spcBef>
            </a:pPr>
            <a:r>
              <a:rPr lang="en-US" sz="2200" dirty="0"/>
              <a:t>Fever</a:t>
            </a:r>
          </a:p>
          <a:p>
            <a:pPr marL="750067" lvl="2">
              <a:spcBef>
                <a:spcPts val="600"/>
              </a:spcBef>
            </a:pPr>
            <a:r>
              <a:rPr lang="en-US" sz="2200" dirty="0"/>
              <a:t>Intensive exercise</a:t>
            </a:r>
          </a:p>
          <a:p>
            <a:pPr marL="750067" lvl="2">
              <a:spcBef>
                <a:spcPts val="600"/>
              </a:spcBef>
            </a:pPr>
            <a:r>
              <a:rPr lang="en-US" sz="2200" dirty="0"/>
              <a:t>Orthostatic</a:t>
            </a:r>
          </a:p>
        </p:txBody>
      </p:sp>
    </p:spTree>
    <p:extLst>
      <p:ext uri="{BB962C8B-B14F-4D97-AF65-F5344CB8AC3E}">
        <p14:creationId xmlns:p14="http://schemas.microsoft.com/office/powerpoint/2010/main" val="196985042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Reasons for increased protein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b="1" dirty="0">
                <a:cs typeface="Gill Sans" charset="0"/>
                <a:sym typeface="Gill Sans" charset="0"/>
              </a:rPr>
              <a:t>Tubular proteinuria</a:t>
            </a:r>
            <a:endParaRPr lang="en-US" b="1" dirty="0">
              <a:ea typeface="ヒラギノ角ゴ ProN W6" charset="0"/>
              <a:cs typeface="ヒラギノ角ゴ ProN W6" charset="0"/>
              <a:sym typeface="Gill Sans" charset="0"/>
            </a:endParaRPr>
          </a:p>
          <a:p>
            <a:pPr marL="482186" lvl="1"/>
            <a:r>
              <a:rPr lang="en-US" sz="2000" dirty="0"/>
              <a:t>Decreased reabsorption of LMW proteins in the proximal tubule</a:t>
            </a:r>
          </a:p>
          <a:p>
            <a:pPr marL="482186" lvl="1"/>
            <a:r>
              <a:rPr lang="en-US" sz="2000" dirty="0"/>
              <a:t>Often associated with other proximal tubular defects</a:t>
            </a:r>
          </a:p>
          <a:p>
            <a:pPr marL="482186" lvl="1"/>
            <a:r>
              <a:rPr lang="en-US" sz="2000" dirty="0"/>
              <a:t>LMW proteins are not detected on dipstick (dipstick measures albumin)</a:t>
            </a:r>
          </a:p>
        </p:txBody>
      </p:sp>
    </p:spTree>
    <p:extLst>
      <p:ext uri="{BB962C8B-B14F-4D97-AF65-F5344CB8AC3E}">
        <p14:creationId xmlns:p14="http://schemas.microsoft.com/office/powerpoint/2010/main" val="201421800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Reasons for increased protein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b="1" dirty="0">
                <a:cs typeface="Gill Sans" charset="0"/>
                <a:sym typeface="Gill Sans" charset="0"/>
              </a:rPr>
              <a:t>Overflow proteinuria</a:t>
            </a:r>
            <a:endParaRPr lang="en-US" b="1" dirty="0">
              <a:ea typeface="ヒラギノ角ゴ ProN W6" charset="0"/>
              <a:cs typeface="ヒラギノ角ゴ ProN W6" charset="0"/>
              <a:sym typeface="Gill Sans" charset="0"/>
            </a:endParaRPr>
          </a:p>
          <a:p>
            <a:pPr marL="482186" lvl="1"/>
            <a:r>
              <a:rPr lang="en-US" sz="2000" dirty="0"/>
              <a:t>Increased production of LMW proteins in the body leads to increased presence in the urine</a:t>
            </a:r>
          </a:p>
          <a:p>
            <a:pPr marL="482186" lvl="1"/>
            <a:r>
              <a:rPr lang="en-US" sz="2000" dirty="0"/>
              <a:t>Not seen in kids</a:t>
            </a:r>
          </a:p>
        </p:txBody>
      </p:sp>
    </p:spTree>
    <p:extLst>
      <p:ext uri="{BB962C8B-B14F-4D97-AF65-F5344CB8AC3E}">
        <p14:creationId xmlns:p14="http://schemas.microsoft.com/office/powerpoint/2010/main" val="77119009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is your approach to this child with this U/A:</a:t>
            </a:r>
          </a:p>
          <a:p>
            <a:r>
              <a:rPr lang="en-US" dirty="0"/>
              <a:t>Urinalysis:</a:t>
            </a:r>
          </a:p>
          <a:p>
            <a:pPr marL="0" indent="0">
              <a:buNone/>
            </a:pPr>
            <a:r>
              <a:rPr lang="en-US" dirty="0"/>
              <a:t>	Appearance: clear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Colour</a:t>
            </a:r>
            <a:r>
              <a:rPr lang="en-US" dirty="0"/>
              <a:t>: yellow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Specific gravity: 1.015 (reference range: 1.003-1.030)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pH: 7.0 (reference range 5.0-8.0)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Leukocyte esterase: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Nitrite: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Protein: &gt;3 (++++) g/L </a:t>
            </a:r>
            <a:r>
              <a:rPr lang="en-US" dirty="0"/>
              <a:t>(reference range: neg-0.15)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Glucose: normal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Ketones: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Blood: negative</a:t>
            </a:r>
            <a:r>
              <a:rPr lang="en-US" b="1" dirty="0"/>
              <a:t> </a:t>
            </a:r>
            <a:r>
              <a:rPr lang="en-US" dirty="0" err="1"/>
              <a:t>Ery</a:t>
            </a:r>
            <a:r>
              <a:rPr lang="en-US" dirty="0"/>
              <a:t>/</a:t>
            </a:r>
            <a:r>
              <a:rPr lang="en-US" dirty="0" err="1"/>
              <a:t>uL</a:t>
            </a:r>
            <a:endParaRPr lang="en-CA" dirty="0"/>
          </a:p>
          <a:p>
            <a:r>
              <a:rPr lang="en-US" dirty="0"/>
              <a:t>Urine Microscopy: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RBCs: 0-2 (reference range: 0-3 RBCs/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WBC: 0-2 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Hyaline casts: 5-10 </a:t>
            </a:r>
            <a:r>
              <a:rPr lang="en-US" dirty="0"/>
              <a:t>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6662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Approach to Asx child with mild proteinuria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cs typeface="Gill Sans" charset="0"/>
                <a:sym typeface="Gill Sans" charset="0"/>
              </a:rPr>
              <a:t>Child with minimal protein on dip (1+ or 0.3 g/L)</a:t>
            </a:r>
            <a:endParaRPr lang="en-US" b="1" dirty="0">
              <a:ea typeface="ヒラギノ角ゴ ProN W6" charset="0"/>
              <a:cs typeface="ヒラギノ角ゴ ProN W6" charset="0"/>
              <a:sym typeface="Gill Sans" charset="0"/>
            </a:endParaRPr>
          </a:p>
          <a:p>
            <a:pPr marL="482186" lvl="1"/>
            <a:r>
              <a:rPr lang="en-US" sz="2000" dirty="0"/>
              <a:t>Repeat U/A</a:t>
            </a:r>
          </a:p>
          <a:p>
            <a:pPr marL="482186" lvl="1"/>
            <a:r>
              <a:rPr lang="en-US" sz="2000" dirty="0"/>
              <a:t>Do a protein to creatinine ratio on 1</a:t>
            </a:r>
            <a:r>
              <a:rPr lang="en-US" sz="2000" baseline="32000" dirty="0"/>
              <a:t>st</a:t>
            </a:r>
            <a:r>
              <a:rPr lang="en-US" sz="2000" dirty="0"/>
              <a:t> morning void</a:t>
            </a:r>
          </a:p>
          <a:p>
            <a:pPr marL="882236" lvl="2"/>
            <a:r>
              <a:rPr lang="en-US" sz="2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1196984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Orthostatic proteinuria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AKA: postural proteinuria</a:t>
            </a:r>
          </a:p>
          <a:p>
            <a:r>
              <a:rPr lang="en-US" b="1" dirty="0"/>
              <a:t>Definition:</a:t>
            </a:r>
          </a:p>
          <a:p>
            <a:pPr lvl="1"/>
            <a:r>
              <a:rPr lang="en-US" sz="2000" dirty="0"/>
              <a:t>Increased protein excretion in the upright position</a:t>
            </a:r>
          </a:p>
          <a:p>
            <a:pPr lvl="1"/>
            <a:r>
              <a:rPr lang="en-US" sz="2000" dirty="0"/>
              <a:t>Returns to normal when the patient is supine</a:t>
            </a:r>
          </a:p>
          <a:p>
            <a:r>
              <a:rPr lang="en-US" b="1" dirty="0"/>
              <a:t>Epidemiology:</a:t>
            </a:r>
          </a:p>
          <a:p>
            <a:pPr lvl="1"/>
            <a:r>
              <a:rPr lang="en-US" sz="2000" dirty="0"/>
              <a:t>Accounts for the majority of persistent proteinuria in children (60% of cases) and adolescents (75% of cases)</a:t>
            </a:r>
            <a:r>
              <a:rPr lang="en-US" sz="2000" b="1" dirty="0"/>
              <a:t> </a:t>
            </a:r>
          </a:p>
          <a:p>
            <a:pPr lvl="1"/>
            <a:r>
              <a:rPr lang="en-US" sz="2000" dirty="0"/>
              <a:t>Prevalence: 6%</a:t>
            </a:r>
          </a:p>
          <a:p>
            <a:r>
              <a:rPr lang="en-US" b="1" dirty="0"/>
              <a:t>Pathogenesis:</a:t>
            </a:r>
          </a:p>
          <a:p>
            <a:pPr lvl="1"/>
            <a:r>
              <a:rPr lang="en-US" sz="2000" dirty="0"/>
              <a:t>Not well understood</a:t>
            </a:r>
          </a:p>
        </p:txBody>
      </p:sp>
    </p:spTree>
    <p:extLst>
      <p:ext uri="{BB962C8B-B14F-4D97-AF65-F5344CB8AC3E}">
        <p14:creationId xmlns:p14="http://schemas.microsoft.com/office/powerpoint/2010/main" val="10640472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Orthostatic proteinuria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Presentation:</a:t>
            </a:r>
          </a:p>
          <a:p>
            <a:pPr lvl="1"/>
            <a:r>
              <a:rPr lang="en-US" sz="2000" dirty="0"/>
              <a:t>Incidental diagnosis</a:t>
            </a:r>
          </a:p>
          <a:p>
            <a:r>
              <a:rPr lang="en-US" b="1" dirty="0"/>
              <a:t>Labs:</a:t>
            </a:r>
          </a:p>
          <a:p>
            <a:pPr lvl="1"/>
            <a:r>
              <a:rPr lang="en-US" sz="2000" dirty="0"/>
              <a:t>First morning void: normal protein to creatinine ratio (&lt;20 mg/</a:t>
            </a:r>
            <a:r>
              <a:rPr lang="en-US" sz="2000" dirty="0" err="1"/>
              <a:t>mmol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Upright sample (later in day): elevated</a:t>
            </a:r>
          </a:p>
          <a:p>
            <a:pPr lvl="1"/>
            <a:r>
              <a:rPr lang="en-US" sz="2000" dirty="0"/>
              <a:t>Or 24h split sample (day – does not contain 1</a:t>
            </a:r>
            <a:r>
              <a:rPr lang="en-US" sz="2000" baseline="30000" dirty="0"/>
              <a:t>st</a:t>
            </a:r>
            <a:r>
              <a:rPr lang="en-US" sz="2000" dirty="0"/>
              <a:t> am void; night-all urine from time of sleep and includes 1</a:t>
            </a:r>
            <a:r>
              <a:rPr lang="en-US" sz="2000" baseline="30000" dirty="0"/>
              <a:t>st</a:t>
            </a:r>
            <a:r>
              <a:rPr lang="en-US" sz="2000" dirty="0"/>
              <a:t> am void)</a:t>
            </a:r>
          </a:p>
          <a:p>
            <a:r>
              <a:rPr lang="en-US" b="1" dirty="0"/>
              <a:t>Outcomes:</a:t>
            </a:r>
          </a:p>
          <a:p>
            <a:pPr lvl="1"/>
            <a:r>
              <a:rPr lang="en-US" sz="2000" dirty="0"/>
              <a:t>No adverse effects on renal function</a:t>
            </a:r>
          </a:p>
          <a:p>
            <a:r>
              <a:rPr lang="en-US" b="1" dirty="0"/>
              <a:t>Management</a:t>
            </a:r>
          </a:p>
          <a:p>
            <a:pPr lvl="1"/>
            <a:r>
              <a:rPr lang="en-US" sz="2000" dirty="0"/>
              <a:t>No follow-up required</a:t>
            </a:r>
          </a:p>
        </p:txBody>
      </p:sp>
    </p:spTree>
    <p:extLst>
      <p:ext uri="{BB962C8B-B14F-4D97-AF65-F5344CB8AC3E}">
        <p14:creationId xmlns:p14="http://schemas.microsoft.com/office/powerpoint/2010/main" val="164203805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Approach to </a:t>
            </a:r>
            <a:r>
              <a:rPr lang="en-US" dirty="0" err="1"/>
              <a:t>Asx</a:t>
            </a:r>
            <a:r>
              <a:rPr lang="en-US" dirty="0"/>
              <a:t> child with mild proteinuria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US" sz="2200" b="1" dirty="0">
                <a:cs typeface="Gill Sans" charset="0"/>
                <a:sym typeface="Gill Sans" charset="0"/>
              </a:rPr>
              <a:t>Repeat U/A shows blood or </a:t>
            </a:r>
            <a:r>
              <a:rPr lang="en-US" sz="2200" b="1" dirty="0" err="1">
                <a:cs typeface="Gill Sans" charset="0"/>
                <a:sym typeface="Gill Sans" charset="0"/>
              </a:rPr>
              <a:t>pyuria</a:t>
            </a:r>
            <a:r>
              <a:rPr lang="en-US" sz="2200" b="1" dirty="0">
                <a:cs typeface="Gill Sans" charset="0"/>
                <a:sym typeface="Gill Sans" charset="0"/>
              </a:rPr>
              <a:t> or protein to creatinine ratio &gt;20 mg/</a:t>
            </a:r>
            <a:r>
              <a:rPr lang="en-US" sz="2200" b="1" dirty="0" err="1">
                <a:cs typeface="Gill Sans" charset="0"/>
                <a:sym typeface="Gill Sans" charset="0"/>
              </a:rPr>
              <a:t>mmol</a:t>
            </a:r>
            <a:endParaRPr lang="en-US" sz="2200" b="1" dirty="0">
              <a:ea typeface="ヒラギノ角ゴ ProN W6" charset="0"/>
              <a:cs typeface="ヒラギノ角ゴ ProN W6" charset="0"/>
              <a:sym typeface="Gill Sans" charset="0"/>
            </a:endParaRPr>
          </a:p>
          <a:p>
            <a:pPr marL="750067" lvl="2">
              <a:spcBef>
                <a:spcPts val="600"/>
              </a:spcBef>
            </a:pPr>
            <a:r>
              <a:rPr lang="en-US" sz="2200" dirty="0"/>
              <a:t>Proceed with further evaluation</a:t>
            </a:r>
          </a:p>
          <a:p>
            <a:pPr marL="750067" lvl="2">
              <a:spcBef>
                <a:spcPts val="600"/>
              </a:spcBef>
            </a:pPr>
            <a:r>
              <a:rPr lang="en-US" sz="2200" dirty="0" err="1"/>
              <a:t>Hx</a:t>
            </a:r>
            <a:r>
              <a:rPr lang="en-US" sz="2200" dirty="0"/>
              <a:t>: Hepatitis B/C, drugs, family </a:t>
            </a:r>
            <a:r>
              <a:rPr lang="en-US" sz="2200" dirty="0" err="1"/>
              <a:t>hx</a:t>
            </a:r>
            <a:endParaRPr lang="en-US" sz="2200" dirty="0"/>
          </a:p>
          <a:p>
            <a:pPr marL="750067" lvl="2">
              <a:spcBef>
                <a:spcPts val="600"/>
              </a:spcBef>
            </a:pPr>
            <a:r>
              <a:rPr lang="en-US" sz="2200" dirty="0"/>
              <a:t>PE: hypertension</a:t>
            </a:r>
          </a:p>
          <a:p>
            <a:pPr marL="750067" lvl="2">
              <a:spcBef>
                <a:spcPts val="600"/>
              </a:spcBef>
            </a:pPr>
            <a:r>
              <a:rPr lang="en-US" sz="2200" dirty="0"/>
              <a:t>Investigations: Renal function, </a:t>
            </a:r>
            <a:r>
              <a:rPr lang="en-US" sz="2200" dirty="0" err="1"/>
              <a:t>lytes</a:t>
            </a:r>
            <a:r>
              <a:rPr lang="en-US" sz="2200" dirty="0"/>
              <a:t>, cholesterol, albumin</a:t>
            </a:r>
          </a:p>
          <a:p>
            <a:pPr marL="1017948" lvl="3">
              <a:spcBef>
                <a:spcPts val="600"/>
              </a:spcBef>
            </a:pPr>
            <a:r>
              <a:rPr lang="en-US" sz="2200" dirty="0"/>
              <a:t>May also do C3, C4, ANA, HIV, Hepatitis B/C</a:t>
            </a:r>
          </a:p>
          <a:p>
            <a:pPr marL="1017948" lvl="3">
              <a:spcBef>
                <a:spcPts val="600"/>
              </a:spcBef>
            </a:pPr>
            <a:r>
              <a:rPr lang="en-US" sz="2200" dirty="0"/>
              <a:t>Kidney US</a:t>
            </a:r>
          </a:p>
        </p:txBody>
      </p:sp>
    </p:spTree>
    <p:extLst>
      <p:ext uri="{BB962C8B-B14F-4D97-AF65-F5344CB8AC3E}">
        <p14:creationId xmlns:p14="http://schemas.microsoft.com/office/powerpoint/2010/main" val="6857036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Approach to Asx child with mild proteinuria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US" b="1" dirty="0">
                <a:cs typeface="Gill Sans" charset="0"/>
                <a:sym typeface="Gill Sans" charset="0"/>
              </a:rPr>
              <a:t>Repeat U/A shows blood or </a:t>
            </a:r>
            <a:r>
              <a:rPr lang="en-US" b="1" dirty="0" err="1">
                <a:cs typeface="Gill Sans" charset="0"/>
                <a:sym typeface="Gill Sans" charset="0"/>
              </a:rPr>
              <a:t>pyuria</a:t>
            </a:r>
            <a:r>
              <a:rPr lang="en-US" b="1" dirty="0">
                <a:cs typeface="Gill Sans" charset="0"/>
                <a:sym typeface="Gill Sans" charset="0"/>
              </a:rPr>
              <a:t> or protein to creatinine ratio &gt;20 mg/</a:t>
            </a:r>
            <a:r>
              <a:rPr lang="en-US" b="1" dirty="0" err="1">
                <a:cs typeface="Gill Sans" charset="0"/>
                <a:sym typeface="Gill Sans" charset="0"/>
              </a:rPr>
              <a:t>mmol</a:t>
            </a:r>
            <a:endParaRPr lang="en-US" b="1" dirty="0">
              <a:ea typeface="ヒラギノ角ゴ ProN W6" charset="0"/>
              <a:cs typeface="ヒラギノ角ゴ ProN W6" charset="0"/>
              <a:sym typeface="Gill Sans" charset="0"/>
            </a:endParaRPr>
          </a:p>
          <a:p>
            <a:pPr marL="750067" lvl="2"/>
            <a:r>
              <a:rPr lang="en-US" sz="2000" dirty="0"/>
              <a:t>If all further evaluation is negative </a:t>
            </a:r>
          </a:p>
          <a:p>
            <a:pPr marL="1017948" lvl="3"/>
            <a:r>
              <a:rPr lang="en-US" sz="2000" dirty="0"/>
              <a:t>Repeat urinalysis x 2 and refer to </a:t>
            </a:r>
            <a:r>
              <a:rPr lang="en-US" sz="2000" dirty="0" err="1"/>
              <a:t>Nephro</a:t>
            </a:r>
            <a:r>
              <a:rPr lang="en-US" sz="2000" dirty="0"/>
              <a:t> if still abnormal</a:t>
            </a:r>
          </a:p>
          <a:p>
            <a:pPr marL="750067" lvl="2"/>
            <a:r>
              <a:rPr lang="en-US" sz="2000" dirty="0"/>
              <a:t>If further </a:t>
            </a:r>
            <a:r>
              <a:rPr lang="en-US" sz="2000" dirty="0" err="1"/>
              <a:t>eval</a:t>
            </a:r>
            <a:r>
              <a:rPr lang="en-US" sz="2000" dirty="0"/>
              <a:t> shows something funny</a:t>
            </a:r>
          </a:p>
          <a:p>
            <a:pPr marL="1017948" lvl="3"/>
            <a:r>
              <a:rPr lang="en-US" sz="2000" dirty="0"/>
              <a:t>Refer to </a:t>
            </a:r>
            <a:r>
              <a:rPr lang="en-US" sz="2000" dirty="0" err="1"/>
              <a:t>Nephro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219410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 U/A:  same</a:t>
            </a:r>
          </a:p>
          <a:p>
            <a:r>
              <a:rPr lang="en-US" dirty="0"/>
              <a:t>Urine protein to creatinine ratio: 1200 mg/</a:t>
            </a:r>
            <a:r>
              <a:rPr lang="en-US" dirty="0" err="1"/>
              <a:t>mmol</a:t>
            </a:r>
            <a:endParaRPr lang="en-US" dirty="0"/>
          </a:p>
          <a:p>
            <a:r>
              <a:rPr lang="en-US" dirty="0"/>
              <a:t>What is going on here?</a:t>
            </a:r>
          </a:p>
          <a:p>
            <a:r>
              <a:rPr lang="en-US" dirty="0"/>
              <a:t>What do you want to do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1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Urinalysis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Urinalysis: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Appearance: clear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 err="1"/>
              <a:t>Colour</a:t>
            </a:r>
            <a:r>
              <a:rPr lang="en-US" sz="2000" b="1" dirty="0"/>
              <a:t>: red</a:t>
            </a:r>
            <a:endParaRPr lang="en-CA" sz="2000" b="1" dirty="0"/>
          </a:p>
          <a:p>
            <a:pPr marL="0" indent="0">
              <a:buNone/>
            </a:pPr>
            <a:r>
              <a:rPr lang="en-US" sz="2000" dirty="0"/>
              <a:t>	Specific gravity: 1.020 (reference range: 1.003-1.030)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pH: 7.0 (reference range 5.0-8.0)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Leukocyte esterase: negative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Nitrite: negative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Protein: negative (reference range: neg-0.15)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Glucose: normal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Ketones: negative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Blood: negative</a:t>
            </a:r>
            <a:endParaRPr lang="en-CA" sz="20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4309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 to child with nephrotic range proteinuria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cs typeface="Gill Sans" charset="0"/>
                <a:sym typeface="Gill Sans" charset="0"/>
              </a:rPr>
              <a:t>U/A shows blood or </a:t>
            </a:r>
            <a:r>
              <a:rPr lang="en-US" b="1" dirty="0" err="1">
                <a:cs typeface="Gill Sans" charset="0"/>
                <a:sym typeface="Gill Sans" charset="0"/>
              </a:rPr>
              <a:t>pyuria</a:t>
            </a:r>
            <a:r>
              <a:rPr lang="en-US" b="1" dirty="0">
                <a:cs typeface="Gill Sans" charset="0"/>
                <a:sym typeface="Gill Sans" charset="0"/>
              </a:rPr>
              <a:t> or protein to creatinine ratio &gt;200 mg/</a:t>
            </a:r>
            <a:r>
              <a:rPr lang="en-US" b="1" dirty="0" err="1">
                <a:cs typeface="Gill Sans" charset="0"/>
                <a:sym typeface="Gill Sans" charset="0"/>
              </a:rPr>
              <a:t>mmol</a:t>
            </a:r>
            <a:endParaRPr lang="en-US" dirty="0"/>
          </a:p>
          <a:p>
            <a:r>
              <a:rPr lang="en-US" dirty="0" err="1"/>
              <a:t>DDx</a:t>
            </a:r>
            <a:r>
              <a:rPr lang="en-US" dirty="0"/>
              <a:t> of nephrotic range proteinuria in children:</a:t>
            </a:r>
          </a:p>
          <a:p>
            <a:pPr lvl="1"/>
            <a:r>
              <a:rPr lang="en-US" sz="2400" b="1" dirty="0"/>
              <a:t>Minimal change disease</a:t>
            </a:r>
          </a:p>
          <a:p>
            <a:pPr lvl="1"/>
            <a:r>
              <a:rPr lang="en-US" sz="1800" dirty="0"/>
              <a:t>Congenital nephrotic syndrome</a:t>
            </a:r>
          </a:p>
          <a:p>
            <a:pPr lvl="1"/>
            <a:r>
              <a:rPr lang="en-US" sz="1800" dirty="0" err="1"/>
              <a:t>Membranoproliferative</a:t>
            </a:r>
            <a:r>
              <a:rPr lang="en-US" sz="1800" dirty="0"/>
              <a:t> glomerulonephritis</a:t>
            </a:r>
          </a:p>
          <a:p>
            <a:pPr lvl="1"/>
            <a:r>
              <a:rPr lang="en-US" sz="1800" dirty="0"/>
              <a:t>Focal and segmental glomerulosclerosis</a:t>
            </a:r>
          </a:p>
          <a:p>
            <a:pPr lvl="1"/>
            <a:r>
              <a:rPr lang="en-US" sz="1800" dirty="0"/>
              <a:t>IgA nephropathy</a:t>
            </a:r>
          </a:p>
          <a:p>
            <a:pPr lvl="1"/>
            <a:r>
              <a:rPr lang="en-US" sz="1800" dirty="0"/>
              <a:t>Membranous </a:t>
            </a:r>
            <a:r>
              <a:rPr lang="en-US" sz="1800" dirty="0" err="1"/>
              <a:t>glomerulonephropathy</a:t>
            </a:r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2712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 to child with nephrotic range proteinuria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>
                <a:cs typeface="Gill Sans" charset="0"/>
                <a:sym typeface="Gill Sans" charset="0"/>
              </a:rPr>
              <a:t>U/A shows blood or </a:t>
            </a:r>
            <a:r>
              <a:rPr lang="en-US" b="1" dirty="0" err="1">
                <a:cs typeface="Gill Sans" charset="0"/>
                <a:sym typeface="Gill Sans" charset="0"/>
              </a:rPr>
              <a:t>pyuria</a:t>
            </a:r>
            <a:r>
              <a:rPr lang="en-US" b="1" dirty="0">
                <a:cs typeface="Gill Sans" charset="0"/>
                <a:sym typeface="Gill Sans" charset="0"/>
              </a:rPr>
              <a:t> or protein to creatinine ratio &gt;200 mg/</a:t>
            </a:r>
            <a:r>
              <a:rPr lang="en-US" b="1" dirty="0" err="1">
                <a:cs typeface="Gill Sans" charset="0"/>
                <a:sym typeface="Gill Sans" charset="0"/>
              </a:rPr>
              <a:t>mmol</a:t>
            </a:r>
            <a:endParaRPr lang="en-US" dirty="0"/>
          </a:p>
          <a:p>
            <a:r>
              <a:rPr lang="en-US" dirty="0" err="1"/>
              <a:t>DDx</a:t>
            </a:r>
            <a:r>
              <a:rPr lang="en-US" dirty="0"/>
              <a:t> of nephrotic range proteinuria in children:</a:t>
            </a:r>
          </a:p>
          <a:p>
            <a:r>
              <a:rPr lang="en-US" sz="1800" dirty="0"/>
              <a:t>Further evaluation of nephrotic range proteinuria should include</a:t>
            </a:r>
          </a:p>
          <a:p>
            <a:pPr lvl="1"/>
            <a:r>
              <a:rPr lang="en-US" sz="2000" dirty="0"/>
              <a:t>BLOOD: Electrolytes, creatinine, urea, cholesterol, albumin and C3</a:t>
            </a:r>
          </a:p>
          <a:p>
            <a:pPr lvl="1"/>
            <a:r>
              <a:rPr lang="en-US" sz="2000" dirty="0"/>
              <a:t>OTHER: depend on s/</a:t>
            </a:r>
            <a:r>
              <a:rPr lang="en-US" sz="2000" dirty="0" err="1"/>
              <a:t>sx</a:t>
            </a:r>
            <a:r>
              <a:rPr lang="en-US" sz="2000" dirty="0"/>
              <a:t> accompanying proteinuria but could include</a:t>
            </a:r>
          </a:p>
          <a:p>
            <a:pPr lvl="2"/>
            <a:r>
              <a:rPr lang="en-US" sz="2000" dirty="0"/>
              <a:t>ANA, Hepatitis B/C serology, HIV</a:t>
            </a:r>
          </a:p>
          <a:p>
            <a:pPr lvl="1"/>
            <a:r>
              <a:rPr lang="en-US" sz="2000" dirty="0"/>
              <a:t>RENAL BIOPSY: selective – consider if greater than 12 y old</a:t>
            </a:r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6612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248187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600" b="1" dirty="0"/>
              <a:t>Question</a:t>
            </a:r>
            <a:br>
              <a:rPr lang="en-US" sz="3600" b="1" dirty="0"/>
            </a:br>
            <a:r>
              <a:rPr lang="en-US" sz="3600" dirty="0"/>
              <a:t>Which of the following features are </a:t>
            </a:r>
            <a:r>
              <a:rPr lang="en-US" sz="3600" b="1" dirty="0"/>
              <a:t>NOT</a:t>
            </a:r>
            <a:r>
              <a:rPr lang="en-US" sz="3600" dirty="0"/>
              <a:t> associated with minimal change disease?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2481873"/>
            <a:ext cx="8229600" cy="31388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Absence of hypertension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Absence of hematuria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Age 10-15 years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Normal renal function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All of the above are features of minimal change disease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1981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Change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Clinical features (Protein LEAC)</a:t>
            </a:r>
          </a:p>
          <a:p>
            <a:pPr lvl="1"/>
            <a:r>
              <a:rPr lang="en-US" sz="2000" dirty="0"/>
              <a:t>Nephrotic range proteinuria</a:t>
            </a:r>
          </a:p>
          <a:p>
            <a:pPr lvl="1"/>
            <a:r>
              <a:rPr lang="en-US" sz="2000" dirty="0" err="1"/>
              <a:t>Hypoalbuminemia</a:t>
            </a:r>
            <a:r>
              <a:rPr lang="en-US" sz="2000" dirty="0"/>
              <a:t> (Albumin &lt; 30 g/L)</a:t>
            </a:r>
          </a:p>
          <a:p>
            <a:pPr lvl="1"/>
            <a:r>
              <a:rPr lang="en-US" sz="2000" dirty="0"/>
              <a:t>Edema</a:t>
            </a:r>
          </a:p>
          <a:p>
            <a:pPr lvl="1"/>
            <a:r>
              <a:rPr lang="en-US" sz="2000" dirty="0"/>
              <a:t>Hyperlipidemia</a:t>
            </a:r>
          </a:p>
          <a:p>
            <a:r>
              <a:rPr lang="en-US" b="1" dirty="0"/>
              <a:t>Pathogenesis</a:t>
            </a:r>
          </a:p>
          <a:p>
            <a:pPr lvl="1"/>
            <a:r>
              <a:rPr lang="en-US" sz="2000" dirty="0"/>
              <a:t>Proteinuria </a:t>
            </a:r>
          </a:p>
          <a:p>
            <a:pPr lvl="2"/>
            <a:r>
              <a:rPr lang="en-US" sz="2000" dirty="0"/>
              <a:t>Increased filtration of albumin across the glomerulus</a:t>
            </a:r>
          </a:p>
          <a:p>
            <a:pPr lvl="2"/>
            <a:r>
              <a:rPr lang="en-US" sz="2000" dirty="0"/>
              <a:t>Loss of anionic charge without any structural change noted on light microscopy</a:t>
            </a:r>
          </a:p>
          <a:p>
            <a:pPr lvl="2"/>
            <a:r>
              <a:rPr lang="en-US" sz="2000" dirty="0"/>
              <a:t>Electron microscopy: epithelial </a:t>
            </a:r>
            <a:r>
              <a:rPr lang="en-US" sz="2000" dirty="0" err="1"/>
              <a:t>podocyte</a:t>
            </a:r>
            <a:r>
              <a:rPr lang="en-US" sz="2000" dirty="0"/>
              <a:t> effacement</a:t>
            </a:r>
          </a:p>
        </p:txBody>
      </p:sp>
    </p:spTree>
    <p:extLst>
      <p:ext uri="{BB962C8B-B14F-4D97-AF65-F5344CB8AC3E}">
        <p14:creationId xmlns:p14="http://schemas.microsoft.com/office/powerpoint/2010/main" val="410157501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Change Disease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4" y="1600200"/>
            <a:ext cx="4072965" cy="3913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059" y="1600200"/>
            <a:ext cx="4387766" cy="3599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6926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Change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</a:p>
          <a:p>
            <a:pPr lvl="1"/>
            <a:r>
              <a:rPr lang="en-US" sz="2000" dirty="0"/>
              <a:t>Most common form of childhood nephrotic syndrome (&gt;90% of cases between 1 and 10 years, 50% of cases after 10 years of age) </a:t>
            </a:r>
          </a:p>
          <a:p>
            <a:r>
              <a:rPr lang="en-US" b="1" dirty="0"/>
              <a:t>Clinical presentation</a:t>
            </a:r>
          </a:p>
          <a:p>
            <a:pPr lvl="1"/>
            <a:r>
              <a:rPr lang="en-US" sz="2000" dirty="0"/>
              <a:t>Usually a trigger</a:t>
            </a:r>
          </a:p>
          <a:p>
            <a:pPr lvl="2"/>
            <a:r>
              <a:rPr lang="en-US" sz="2000" dirty="0"/>
              <a:t>URTI, insect bite, stressor, vaccination</a:t>
            </a:r>
          </a:p>
          <a:p>
            <a:pPr lvl="1"/>
            <a:r>
              <a:rPr lang="en-US" sz="2000" dirty="0"/>
              <a:t>Edema</a:t>
            </a:r>
          </a:p>
          <a:p>
            <a:pPr lvl="1"/>
            <a:r>
              <a:rPr lang="en-US" sz="2000" dirty="0"/>
              <a:t>May have s/</a:t>
            </a:r>
            <a:r>
              <a:rPr lang="en-US" sz="2000" dirty="0" err="1"/>
              <a:t>sx</a:t>
            </a:r>
            <a:r>
              <a:rPr lang="en-US" sz="2000" dirty="0"/>
              <a:t> of decreased effective circulating volume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3467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Change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Clinical presentation</a:t>
            </a:r>
          </a:p>
          <a:p>
            <a:pPr lvl="1"/>
            <a:r>
              <a:rPr lang="en-US" sz="2000" dirty="0"/>
              <a:t>Key features on presentation that differentiate MCD from other forms of NS</a:t>
            </a:r>
          </a:p>
          <a:p>
            <a:pPr lvl="2"/>
            <a:r>
              <a:rPr lang="en-US" sz="2000" dirty="0"/>
              <a:t>Age &lt; 6 years of age</a:t>
            </a:r>
          </a:p>
          <a:p>
            <a:pPr lvl="2"/>
            <a:r>
              <a:rPr lang="en-US" sz="2000" dirty="0"/>
              <a:t>Absence of hypertension</a:t>
            </a:r>
          </a:p>
          <a:p>
            <a:pPr lvl="2"/>
            <a:r>
              <a:rPr lang="en-US" sz="2000" dirty="0"/>
              <a:t>Absence of microscopic hematuria</a:t>
            </a:r>
          </a:p>
          <a:p>
            <a:pPr lvl="2"/>
            <a:r>
              <a:rPr lang="en-US" sz="2000" dirty="0"/>
              <a:t>Normal complement levels</a:t>
            </a:r>
          </a:p>
          <a:p>
            <a:pPr lvl="2"/>
            <a:r>
              <a:rPr lang="en-US" sz="2000" dirty="0"/>
              <a:t>Normal renal function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5565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Change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Investigations </a:t>
            </a:r>
          </a:p>
          <a:p>
            <a:pPr lvl="1"/>
            <a:r>
              <a:rPr lang="en-US" sz="2400" dirty="0"/>
              <a:t>Renal biopsy:</a:t>
            </a:r>
          </a:p>
          <a:p>
            <a:pPr lvl="2"/>
            <a:r>
              <a:rPr lang="en-US" sz="2000" dirty="0"/>
              <a:t>If presentation is typical – a renal biopsy is not necessary and can proceed with treatment</a:t>
            </a:r>
          </a:p>
          <a:p>
            <a:pPr lvl="2"/>
            <a:r>
              <a:rPr lang="en-US" sz="2000" dirty="0"/>
              <a:t>However, if child does not respond to therapy in a typical way, need to consider biopsy</a:t>
            </a:r>
          </a:p>
        </p:txBody>
      </p:sp>
    </p:spTree>
    <p:extLst>
      <p:ext uri="{BB962C8B-B14F-4D97-AF65-F5344CB8AC3E}">
        <p14:creationId xmlns:p14="http://schemas.microsoft.com/office/powerpoint/2010/main" val="342895069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Change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Treatment</a:t>
            </a:r>
          </a:p>
          <a:p>
            <a:pPr lvl="1"/>
            <a:r>
              <a:rPr lang="en-US" sz="2400" dirty="0"/>
              <a:t>Prednisone</a:t>
            </a:r>
          </a:p>
          <a:p>
            <a:pPr lvl="2"/>
            <a:r>
              <a:rPr lang="en-US" sz="2000" dirty="0"/>
              <a:t>2 mg/kg/day for 6 weeks then 1.5 mg/kg/day on alternating days for 6 weeks</a:t>
            </a:r>
          </a:p>
          <a:p>
            <a:pPr lvl="2"/>
            <a:r>
              <a:rPr lang="en-US" sz="2000" dirty="0"/>
              <a:t>80% of children will respond (protein to creatinine ratio returns to normal)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5032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Change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66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Outcomes</a:t>
            </a:r>
          </a:p>
          <a:p>
            <a:pPr lvl="1"/>
            <a:r>
              <a:rPr lang="en-US" sz="2100" u="sng" dirty="0"/>
              <a:t>Relapse</a:t>
            </a:r>
            <a:r>
              <a:rPr lang="en-US" sz="2100" dirty="0"/>
              <a:t>: (80-90% of patients will experience one or more relapse)</a:t>
            </a:r>
          </a:p>
          <a:p>
            <a:pPr lvl="2"/>
            <a:r>
              <a:rPr lang="en-US" sz="2100" dirty="0"/>
              <a:t>Treat with prednisone 2 mg/kg/d until u/a is </a:t>
            </a:r>
            <a:r>
              <a:rPr lang="en-US" sz="2100" dirty="0" err="1"/>
              <a:t>neg</a:t>
            </a:r>
            <a:r>
              <a:rPr lang="en-US" sz="2100" dirty="0"/>
              <a:t> or trace x 3 days then 1.5 mg/kg/d </a:t>
            </a:r>
            <a:r>
              <a:rPr lang="en-US" sz="2100" dirty="0" err="1"/>
              <a:t>eod</a:t>
            </a:r>
            <a:r>
              <a:rPr lang="en-US" sz="2100" dirty="0"/>
              <a:t> for 4 weeks</a:t>
            </a:r>
          </a:p>
          <a:p>
            <a:pPr lvl="1"/>
            <a:r>
              <a:rPr lang="en-US" sz="2100" u="sng" dirty="0"/>
              <a:t>Frequent relapse</a:t>
            </a:r>
            <a:r>
              <a:rPr lang="en-US" sz="2100" dirty="0"/>
              <a:t>: (4 or more relapses per year)</a:t>
            </a:r>
            <a:endParaRPr lang="en-US" sz="2100" u="sng" dirty="0"/>
          </a:p>
          <a:p>
            <a:pPr lvl="2"/>
            <a:r>
              <a:rPr lang="en-US" sz="2100" dirty="0"/>
              <a:t>Stay on low-dose steroid</a:t>
            </a:r>
          </a:p>
          <a:p>
            <a:pPr lvl="2"/>
            <a:r>
              <a:rPr lang="en-US" sz="2100" dirty="0"/>
              <a:t>Try second line agents: cyclophosphamide, cyclosporine, </a:t>
            </a:r>
            <a:r>
              <a:rPr lang="en-US" sz="2100" dirty="0" err="1"/>
              <a:t>tacrolimus</a:t>
            </a:r>
            <a:r>
              <a:rPr lang="en-US" sz="2100" dirty="0"/>
              <a:t>, MMF, rituximab</a:t>
            </a:r>
          </a:p>
          <a:p>
            <a:pPr lvl="1"/>
            <a:r>
              <a:rPr lang="en-US" sz="2100" u="sng" dirty="0"/>
              <a:t>Steroid-dependent</a:t>
            </a:r>
            <a:r>
              <a:rPr lang="en-US" sz="2100" dirty="0"/>
              <a:t>: (relapse on tapering dose of steroid)</a:t>
            </a:r>
            <a:endParaRPr lang="en-US" sz="2100" u="sng" dirty="0"/>
          </a:p>
          <a:p>
            <a:pPr lvl="2"/>
            <a:r>
              <a:rPr lang="en-US" sz="2100" dirty="0"/>
              <a:t>Stay on low-dose steroid</a:t>
            </a:r>
          </a:p>
          <a:p>
            <a:pPr lvl="2"/>
            <a:r>
              <a:rPr lang="en-US" sz="2100" dirty="0"/>
              <a:t>Try second line agents: cyclophosphamide, cyclosporine, </a:t>
            </a:r>
            <a:r>
              <a:rPr lang="en-US" sz="2100" dirty="0" err="1"/>
              <a:t>tacrolimus</a:t>
            </a:r>
            <a:r>
              <a:rPr lang="en-US" sz="2100" dirty="0"/>
              <a:t>, MMF, rituximab</a:t>
            </a:r>
          </a:p>
          <a:p>
            <a:pPr lvl="1"/>
            <a:r>
              <a:rPr lang="en-US" sz="2100" u="sng" dirty="0"/>
              <a:t>Steroid-resistant </a:t>
            </a:r>
            <a:r>
              <a:rPr lang="en-US" sz="2100" dirty="0"/>
              <a:t>(no response after 8 weeks or </a:t>
            </a:r>
            <a:r>
              <a:rPr lang="en-US" sz="2100" dirty="0" err="1"/>
              <a:t>pred</a:t>
            </a:r>
            <a:r>
              <a:rPr lang="en-US" sz="2100" dirty="0"/>
              <a:t>)</a:t>
            </a:r>
          </a:p>
          <a:p>
            <a:pPr lvl="2"/>
            <a:r>
              <a:rPr lang="en-US" sz="2100" dirty="0"/>
              <a:t>Renal biopsy</a:t>
            </a:r>
          </a:p>
          <a:p>
            <a:pPr lvl="2"/>
            <a:r>
              <a:rPr lang="en-US" sz="2100" dirty="0"/>
              <a:t>ACE inhibitors </a:t>
            </a:r>
          </a:p>
          <a:p>
            <a:r>
              <a:rPr lang="en-US" b="1" dirty="0"/>
              <a:t>BOTTOM LINE: </a:t>
            </a:r>
            <a:r>
              <a:rPr lang="en-US" dirty="0"/>
              <a:t>those that respond to steroids have better outcomes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red urine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964406" y="2187774"/>
            <a:ext cx="7358063" cy="4080867"/>
          </a:xfrm>
          <a:ln/>
        </p:spPr>
        <p:txBody>
          <a:bodyPr numCol="2">
            <a:normAutofit fontScale="85000" lnSpcReduction="20000"/>
          </a:bodyPr>
          <a:lstStyle/>
          <a:p>
            <a:pPr marL="476145">
              <a:lnSpc>
                <a:spcPct val="80000"/>
              </a:lnSpc>
            </a:pPr>
            <a:r>
              <a:rPr lang="en-US" sz="2000" b="1" u="sng" dirty="0"/>
              <a:t>Meds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Doxorubicin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 err="1"/>
              <a:t>Chloroquine</a:t>
            </a:r>
            <a:endParaRPr lang="en-US" dirty="0"/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Ibuprofen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Iron sorbitol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 err="1"/>
              <a:t>Nitrofurantoin</a:t>
            </a:r>
            <a:endParaRPr lang="en-US" dirty="0"/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Rifampin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 err="1"/>
              <a:t>Deferoxamine</a:t>
            </a:r>
            <a:endParaRPr lang="en-US" dirty="0"/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 err="1"/>
              <a:t>Phenolphthalien</a:t>
            </a:r>
            <a:endParaRPr lang="en-US" dirty="0"/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 err="1"/>
              <a:t>Phenazopyridine</a:t>
            </a:r>
            <a:endParaRPr lang="en-US" dirty="0"/>
          </a:p>
          <a:p>
            <a:pPr marL="559847" lvl="1" indent="0">
              <a:lnSpc>
                <a:spcPct val="80000"/>
              </a:lnSpc>
              <a:spcBef>
                <a:spcPts val="1969"/>
              </a:spcBef>
              <a:buNone/>
            </a:pPr>
            <a:endParaRPr lang="en-US" dirty="0"/>
          </a:p>
          <a:p>
            <a:pPr marL="476145">
              <a:lnSpc>
                <a:spcPct val="80000"/>
              </a:lnSpc>
              <a:spcBef>
                <a:spcPts val="1969"/>
              </a:spcBef>
            </a:pPr>
            <a:r>
              <a:rPr lang="en-US" sz="2000" b="1" u="sng" dirty="0"/>
              <a:t>Food dyes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Beets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Blackberries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Food </a:t>
            </a:r>
            <a:r>
              <a:rPr lang="en-US" dirty="0" err="1"/>
              <a:t>colouring</a:t>
            </a:r>
            <a:endParaRPr lang="en-US" dirty="0"/>
          </a:p>
          <a:p>
            <a:pPr marL="476145">
              <a:lnSpc>
                <a:spcPct val="80000"/>
              </a:lnSpc>
              <a:spcBef>
                <a:spcPts val="1969"/>
              </a:spcBef>
            </a:pPr>
            <a:r>
              <a:rPr lang="en-US" sz="2000" b="1" u="sng" dirty="0"/>
              <a:t>Metabolites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Bile pigments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Melanin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Urates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Porphyrin</a:t>
            </a:r>
          </a:p>
          <a:p>
            <a:pPr marL="845597" lvl="1">
              <a:lnSpc>
                <a:spcPct val="80000"/>
              </a:lnSpc>
              <a:spcBef>
                <a:spcPts val="1969"/>
              </a:spcBef>
            </a:pPr>
            <a:r>
              <a:rPr lang="en-US" dirty="0"/>
              <a:t>Methemoglobin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1071453" y="1713652"/>
            <a:ext cx="30184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100" dirty="0" err="1">
                <a:latin typeface="+mj-lt"/>
                <a:ea typeface="ＭＳ Ｐゴシック" charset="0"/>
                <a:cs typeface="Optima" charset="0"/>
              </a:rPr>
              <a:t>Heme</a:t>
            </a:r>
            <a:r>
              <a:rPr lang="en-US" sz="2100" dirty="0">
                <a:latin typeface="+mj-lt"/>
                <a:ea typeface="ＭＳ Ｐゴシック" charset="0"/>
                <a:cs typeface="Optima" charset="0"/>
              </a:rPr>
              <a:t> negative on U/A</a:t>
            </a:r>
          </a:p>
        </p:txBody>
      </p:sp>
    </p:spTree>
    <p:extLst>
      <p:ext uri="{BB962C8B-B14F-4D97-AF65-F5344CB8AC3E}">
        <p14:creationId xmlns:p14="http://schemas.microsoft.com/office/powerpoint/2010/main" val="16206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- proteinuria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 to pediatric proteinuria</a:t>
            </a:r>
          </a:p>
          <a:p>
            <a:pPr lvl="1"/>
            <a:r>
              <a:rPr lang="en-US" dirty="0"/>
              <a:t>Repeat urinalysis to determine if the protein was transient</a:t>
            </a:r>
          </a:p>
          <a:p>
            <a:pPr lvl="1"/>
            <a:r>
              <a:rPr lang="en-US" dirty="0"/>
              <a:t>Do a quantitative analysis (urine protein to creatinine ratio) on a first morning void – rule out orthostatic proteinuria</a:t>
            </a:r>
          </a:p>
          <a:p>
            <a:pPr lvl="1"/>
            <a:r>
              <a:rPr lang="en-US" dirty="0"/>
              <a:t>Based on quantitative amount of proteinuria, proceed with either</a:t>
            </a:r>
          </a:p>
          <a:p>
            <a:pPr lvl="2"/>
            <a:r>
              <a:rPr lang="en-US" dirty="0"/>
              <a:t>Repeat urinalysis and urine protein to creatinine ratio on 2 occasions</a:t>
            </a:r>
          </a:p>
          <a:p>
            <a:pPr lvl="2"/>
            <a:r>
              <a:rPr lang="en-US" dirty="0"/>
              <a:t>Further labs</a:t>
            </a:r>
          </a:p>
          <a:p>
            <a:pPr lvl="2"/>
            <a:r>
              <a:rPr lang="en-US" dirty="0"/>
              <a:t>Referral to pediatric nephrologist</a:t>
            </a:r>
          </a:p>
          <a:p>
            <a:r>
              <a:rPr lang="en-US" dirty="0"/>
              <a:t>Minimal change disease</a:t>
            </a:r>
          </a:p>
          <a:p>
            <a:pPr lvl="1"/>
            <a:r>
              <a:rPr lang="en-US" dirty="0"/>
              <a:t>Most common cause of nephrotic range proteinuria in children</a:t>
            </a:r>
          </a:p>
          <a:p>
            <a:pPr lvl="1"/>
            <a:r>
              <a:rPr lang="en-US" dirty="0"/>
              <a:t>Usually steroid responsive</a:t>
            </a:r>
          </a:p>
          <a:p>
            <a:pPr lvl="1"/>
            <a:r>
              <a:rPr lang="en-US" dirty="0"/>
              <a:t>If presents with typical features and is steroid responsive, does not require biopsy</a:t>
            </a:r>
          </a:p>
        </p:txBody>
      </p:sp>
    </p:spTree>
    <p:extLst>
      <p:ext uri="{BB962C8B-B14F-4D97-AF65-F5344CB8AC3E}">
        <p14:creationId xmlns:p14="http://schemas.microsoft.com/office/powerpoint/2010/main" val="227764027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091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Hypertension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00083"/>
            <a:ext cx="8229600" cy="4525963"/>
          </a:xfrm>
          <a:ln/>
        </p:spPr>
        <p:txBody>
          <a:bodyPr/>
          <a:lstStyle/>
          <a:p>
            <a:r>
              <a:rPr lang="en-US" dirty="0">
                <a:cs typeface="Lucida Grande" charset="0"/>
              </a:rPr>
              <a:t>Either systolic and/or diastolic BP ≥95th percentile measured upon three or more occasions</a:t>
            </a:r>
          </a:p>
          <a:p>
            <a:endParaRPr lang="en-US" dirty="0"/>
          </a:p>
          <a:p>
            <a:r>
              <a:rPr lang="en-US" b="1" dirty="0">
                <a:cs typeface="Gill Sans" charset="0"/>
                <a:sym typeface="Gill Sans" charset="0"/>
              </a:rPr>
              <a:t>Stage 1</a:t>
            </a:r>
            <a:r>
              <a:rPr lang="en-US" dirty="0"/>
              <a:t>: SBP and/or DBP between the 95th percentile and 5 mmHg above the 99th percentile</a:t>
            </a:r>
          </a:p>
          <a:p>
            <a:endParaRPr lang="en-US" dirty="0"/>
          </a:p>
          <a:p>
            <a:r>
              <a:rPr lang="en-US" b="1" dirty="0">
                <a:cs typeface="Gill Sans" charset="0"/>
                <a:sym typeface="Gill Sans" charset="0"/>
              </a:rPr>
              <a:t>Stage 2: </a:t>
            </a:r>
            <a:r>
              <a:rPr lang="en-US" dirty="0">
                <a:cs typeface="Lucida Grande" charset="0"/>
                <a:sym typeface="Gill Sans" charset="0"/>
              </a:rPr>
              <a:t>SBP and/or DBP ≥99th percentile plus 5 mmHg.</a:t>
            </a:r>
            <a:endParaRPr lang="en-US" dirty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5041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Urgency vs Emergency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cs typeface="Gill Sans" charset="0"/>
                <a:sym typeface="Gill Sans" charset="0"/>
              </a:rPr>
              <a:t>Emergency</a:t>
            </a:r>
            <a:endParaRPr lang="en-US" sz="2200" dirty="0"/>
          </a:p>
          <a:p>
            <a:r>
              <a:rPr lang="en-US" sz="2200" dirty="0"/>
              <a:t>A severe </a:t>
            </a:r>
            <a:r>
              <a:rPr lang="en-US" sz="2200" u="sng" dirty="0"/>
              <a:t>symptomatic</a:t>
            </a:r>
            <a:r>
              <a:rPr lang="en-US" sz="2200" dirty="0"/>
              <a:t> elevation in BP with </a:t>
            </a:r>
            <a:r>
              <a:rPr lang="en-US" sz="2200" u="sng" dirty="0"/>
              <a:t>evidence of acute target organ damage</a:t>
            </a:r>
          </a:p>
          <a:p>
            <a:pPr marL="607197" lvl="2">
              <a:spcBef>
                <a:spcPts val="2584"/>
              </a:spcBef>
            </a:pPr>
            <a:r>
              <a:rPr lang="en-US" sz="2200" dirty="0"/>
              <a:t>Brain (seizures, increased intracranial pressure)</a:t>
            </a:r>
          </a:p>
          <a:p>
            <a:pPr marL="607197" lvl="2">
              <a:spcBef>
                <a:spcPts val="2584"/>
              </a:spcBef>
            </a:pPr>
            <a:r>
              <a:rPr lang="en-US" sz="2200" dirty="0"/>
              <a:t>Kidneys (renal insufficiency)</a:t>
            </a:r>
          </a:p>
          <a:p>
            <a:pPr marL="607197" lvl="2">
              <a:spcBef>
                <a:spcPts val="2584"/>
              </a:spcBef>
            </a:pPr>
            <a:r>
              <a:rPr lang="en-US" sz="2200" dirty="0"/>
              <a:t>Eyes (papilledema, retinal hemorrhages, exudates)</a:t>
            </a:r>
          </a:p>
          <a:p>
            <a:pPr marL="607197" lvl="2">
              <a:spcBef>
                <a:spcPts val="2584"/>
              </a:spcBef>
            </a:pPr>
            <a:r>
              <a:rPr lang="en-US" sz="2200" dirty="0"/>
              <a:t>Heart (heart failure)</a:t>
            </a:r>
          </a:p>
        </p:txBody>
      </p:sp>
    </p:spTree>
    <p:extLst>
      <p:ext uri="{BB962C8B-B14F-4D97-AF65-F5344CB8AC3E}">
        <p14:creationId xmlns:p14="http://schemas.microsoft.com/office/powerpoint/2010/main" val="300412280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Urgency vs Emergency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cs typeface="Gill Sans" charset="0"/>
                <a:sym typeface="Gill Sans" charset="0"/>
              </a:rPr>
              <a:t>Urgency</a:t>
            </a:r>
            <a:endParaRPr lang="en-US" sz="2800" b="1" dirty="0">
              <a:ea typeface="ヒラギノ角ゴ ProN W6" charset="0"/>
              <a:cs typeface="ヒラギノ角ゴ ProN W6" charset="0"/>
              <a:sym typeface="Gill Sans" charset="0"/>
            </a:endParaRPr>
          </a:p>
          <a:p>
            <a:r>
              <a:rPr lang="en-US" sz="2200" dirty="0"/>
              <a:t>A severe elevation in BP without </a:t>
            </a:r>
            <a:r>
              <a:rPr lang="en-US" sz="2200" dirty="0" err="1"/>
              <a:t>sx</a:t>
            </a:r>
            <a:r>
              <a:rPr lang="en-US" sz="2200" dirty="0"/>
              <a:t> or </a:t>
            </a:r>
            <a:r>
              <a:rPr lang="en-US" sz="2200" u="sng" dirty="0"/>
              <a:t>evidence of acute target organ damage</a:t>
            </a:r>
          </a:p>
          <a:p>
            <a:pPr marL="607197" lvl="2">
              <a:spcBef>
                <a:spcPts val="2584"/>
              </a:spcBef>
            </a:pPr>
            <a:r>
              <a:rPr lang="en-US" sz="2200" dirty="0"/>
              <a:t>Brain (seizures, increased intracranial pressure)</a:t>
            </a:r>
          </a:p>
          <a:p>
            <a:pPr marL="607197" lvl="2">
              <a:spcBef>
                <a:spcPts val="2584"/>
              </a:spcBef>
            </a:pPr>
            <a:r>
              <a:rPr lang="en-US" sz="2200" dirty="0"/>
              <a:t>Kidneys (renal insufficiency)</a:t>
            </a:r>
          </a:p>
          <a:p>
            <a:pPr marL="607197" lvl="2">
              <a:spcBef>
                <a:spcPts val="2584"/>
              </a:spcBef>
            </a:pPr>
            <a:r>
              <a:rPr lang="en-US" sz="2200" dirty="0"/>
              <a:t>Eyes (papilledema, retinal hemorrhages, exudates)</a:t>
            </a:r>
          </a:p>
          <a:p>
            <a:pPr marL="607197" lvl="2">
              <a:spcBef>
                <a:spcPts val="2584"/>
              </a:spcBef>
            </a:pPr>
            <a:r>
              <a:rPr lang="en-US" sz="2200" dirty="0"/>
              <a:t>Heart (heart failure)</a:t>
            </a:r>
          </a:p>
        </p:txBody>
      </p:sp>
    </p:spTree>
    <p:extLst>
      <p:ext uri="{BB962C8B-B14F-4D97-AF65-F5344CB8AC3E}">
        <p14:creationId xmlns:p14="http://schemas.microsoft.com/office/powerpoint/2010/main" val="242212233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Treatment for Emergencies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1545"/>
            <a:ext cx="8229600" cy="4525963"/>
          </a:xfrm>
          <a:ln/>
        </p:spPr>
        <p:txBody>
          <a:bodyPr/>
          <a:lstStyle/>
          <a:p>
            <a:r>
              <a:rPr lang="en-US" dirty="0"/>
              <a:t>Lower BP promptly by up to 25% in the first 8h</a:t>
            </a:r>
          </a:p>
          <a:p>
            <a:r>
              <a:rPr lang="en-US" dirty="0"/>
              <a:t>Use labetalol IV infusion or bolus</a:t>
            </a:r>
          </a:p>
          <a:p>
            <a:r>
              <a:rPr lang="en-US" dirty="0"/>
              <a:t>Other choices include hydralazine, </a:t>
            </a:r>
            <a:r>
              <a:rPr lang="en-US" dirty="0" err="1"/>
              <a:t>esmolol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4998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Treatment for urgencies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38"/>
            <a:ext cx="8229600" cy="4525963"/>
          </a:xfrm>
          <a:ln/>
        </p:spPr>
        <p:txBody>
          <a:bodyPr>
            <a:normAutofit lnSpcReduction="10000"/>
          </a:bodyPr>
          <a:lstStyle/>
          <a:p>
            <a:r>
              <a:rPr lang="en-US" sz="2300" dirty="0"/>
              <a:t>Urgent evaluation</a:t>
            </a:r>
          </a:p>
          <a:p>
            <a:pPr>
              <a:spcBef>
                <a:spcPts val="2611"/>
              </a:spcBef>
            </a:pPr>
            <a:r>
              <a:rPr lang="en-US" sz="2300" dirty="0"/>
              <a:t>If urgency arises from </a:t>
            </a:r>
          </a:p>
          <a:p>
            <a:pPr marL="383963" lvl="1">
              <a:spcBef>
                <a:spcPts val="2611"/>
              </a:spcBef>
            </a:pPr>
            <a:r>
              <a:rPr lang="en-US" sz="2300" dirty="0"/>
              <a:t>An acute process (e.g. GN) with rapid change in MAP,  </a:t>
            </a:r>
          </a:p>
          <a:p>
            <a:pPr marL="607197" lvl="2">
              <a:spcBef>
                <a:spcPts val="2611"/>
              </a:spcBef>
            </a:pPr>
            <a:r>
              <a:rPr lang="en-US" sz="2300" dirty="0"/>
              <a:t>consider prompt IV Rx</a:t>
            </a:r>
          </a:p>
          <a:p>
            <a:pPr marL="383963" lvl="1">
              <a:spcBef>
                <a:spcPts val="2611"/>
              </a:spcBef>
            </a:pPr>
            <a:r>
              <a:rPr lang="en-US" sz="2300" dirty="0"/>
              <a:t>A chronic process (CKD) where BP has increased gradually over time </a:t>
            </a:r>
          </a:p>
          <a:p>
            <a:pPr marL="607197" lvl="2">
              <a:spcBef>
                <a:spcPts val="2611"/>
              </a:spcBef>
            </a:pPr>
            <a:r>
              <a:rPr lang="en-US" sz="2300" dirty="0"/>
              <a:t>consider oral Rx with BP lowering over several days</a:t>
            </a:r>
          </a:p>
        </p:txBody>
      </p:sp>
    </p:spTree>
    <p:extLst>
      <p:ext uri="{BB962C8B-B14F-4D97-AF65-F5344CB8AC3E}">
        <p14:creationId xmlns:p14="http://schemas.microsoft.com/office/powerpoint/2010/main" val="134341926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Treatment for urgencies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2800" b="1" dirty="0"/>
              <a:t>Oral meds</a:t>
            </a:r>
          </a:p>
          <a:p>
            <a:pPr marL="0" indent="-301837"/>
            <a:r>
              <a:rPr lang="en-US" dirty="0"/>
              <a:t>UTD says </a:t>
            </a:r>
            <a:r>
              <a:rPr lang="en-US" dirty="0" err="1"/>
              <a:t>nifedipine</a:t>
            </a:r>
            <a:r>
              <a:rPr lang="en-US" dirty="0"/>
              <a:t> is no longer used </a:t>
            </a:r>
          </a:p>
          <a:p>
            <a:pPr marL="0" indent="-301837"/>
            <a:r>
              <a:rPr lang="en-US" dirty="0"/>
              <a:t>Clonidine</a:t>
            </a:r>
          </a:p>
        </p:txBody>
      </p:sp>
    </p:spTree>
    <p:extLst>
      <p:ext uri="{BB962C8B-B14F-4D97-AF65-F5344CB8AC3E}">
        <p14:creationId xmlns:p14="http://schemas.microsoft.com/office/powerpoint/2010/main" val="207115213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for the rare stuff that the Royal College loves most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8804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Barrter</a:t>
            </a:r>
            <a:r>
              <a:rPr lang="en-US" dirty="0"/>
              <a:t> and </a:t>
            </a:r>
            <a:r>
              <a:rPr lang="en-US" dirty="0" err="1"/>
              <a:t>Gitelman</a:t>
            </a:r>
            <a:r>
              <a:rPr lang="en-US" dirty="0"/>
              <a:t> Syndrome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7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General Approach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Is it blood or just red urine?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/>
              <a:t>Are there red blood cells in the urine or just a </a:t>
            </a:r>
            <a:r>
              <a:rPr lang="en-US" dirty="0" err="1"/>
              <a:t>heme</a:t>
            </a:r>
            <a:r>
              <a:rPr lang="en-US" dirty="0"/>
              <a:t>-positive urinalysis?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Where is it coming from (glomerular vs. non-glomerular)?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No really, where is it coming from?</a:t>
            </a:r>
          </a:p>
        </p:txBody>
      </p:sp>
    </p:spTree>
    <p:extLst>
      <p:ext uri="{BB962C8B-B14F-4D97-AF65-F5344CB8AC3E}">
        <p14:creationId xmlns:p14="http://schemas.microsoft.com/office/powerpoint/2010/main" val="307626142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130" y="2562820"/>
            <a:ext cx="8233172" cy="1143000"/>
          </a:xfrm>
          <a:ln/>
        </p:spPr>
        <p:txBody>
          <a:bodyPr/>
          <a:lstStyle/>
          <a:p>
            <a:r>
              <a:rPr lang="en-US"/>
              <a:t>Bartter Syndrome</a:t>
            </a:r>
          </a:p>
        </p:txBody>
      </p:sp>
    </p:spTree>
    <p:extLst>
      <p:ext uri="{BB962C8B-B14F-4D97-AF65-F5344CB8AC3E}">
        <p14:creationId xmlns:p14="http://schemas.microsoft.com/office/powerpoint/2010/main" val="171354936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Bartter Syndrome</a:t>
            </a: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Looks like chronic </a:t>
            </a:r>
            <a:r>
              <a:rPr lang="en-US" dirty="0">
                <a:cs typeface="Arial Bold" charset="0"/>
                <a:sym typeface="Arial Bold" charset="0"/>
              </a:rPr>
              <a:t>furosemide</a:t>
            </a:r>
            <a:r>
              <a:rPr lang="en-US" dirty="0"/>
              <a:t> use</a:t>
            </a:r>
          </a:p>
          <a:p>
            <a:r>
              <a:rPr lang="en-US" dirty="0"/>
              <a:t>Why? </a:t>
            </a:r>
          </a:p>
          <a:p>
            <a:pPr marL="383963" lvl="1"/>
            <a:r>
              <a:rPr lang="en-US" sz="2000" dirty="0"/>
              <a:t>Bartter’s genetic defect results in decreased activity in one of several electrolyte transporters in the </a:t>
            </a:r>
            <a:r>
              <a:rPr lang="en-US" sz="2000" u="sng" dirty="0"/>
              <a:t>loop of </a:t>
            </a:r>
            <a:r>
              <a:rPr lang="en-US" sz="2000" u="sng" dirty="0" err="1"/>
              <a:t>Henle’s</a:t>
            </a:r>
            <a:r>
              <a:rPr lang="en-US" sz="2000" u="sng" dirty="0"/>
              <a:t> thick ascending limb</a:t>
            </a:r>
          </a:p>
          <a:p>
            <a:pPr marL="383963" lvl="1"/>
            <a:r>
              <a:rPr lang="en-US" sz="2000" dirty="0"/>
              <a:t>Furosemide inhibits salt absorption in the </a:t>
            </a:r>
            <a:r>
              <a:rPr lang="en-US" sz="2000" u="sng" dirty="0"/>
              <a:t>loop of </a:t>
            </a:r>
            <a:r>
              <a:rPr lang="en-US" sz="2000" u="sng" dirty="0" err="1"/>
              <a:t>Henle’s</a:t>
            </a:r>
            <a:r>
              <a:rPr lang="en-US" sz="2000" u="sng" dirty="0"/>
              <a:t> thick ascending limb</a:t>
            </a:r>
          </a:p>
          <a:p>
            <a:r>
              <a:rPr lang="en-US" dirty="0"/>
              <a:t>So what should you see?</a:t>
            </a:r>
          </a:p>
        </p:txBody>
      </p:sp>
    </p:spTree>
    <p:extLst>
      <p:ext uri="{BB962C8B-B14F-4D97-AF65-F5344CB8AC3E}">
        <p14:creationId xmlns:p14="http://schemas.microsoft.com/office/powerpoint/2010/main" val="321243944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Bartter Syndrome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Volume problems</a:t>
            </a:r>
          </a:p>
          <a:p>
            <a:pPr marL="383963" lvl="1"/>
            <a:r>
              <a:rPr lang="en-US" sz="2000" dirty="0"/>
              <a:t>Impaired </a:t>
            </a:r>
            <a:r>
              <a:rPr lang="en-US" sz="2000" dirty="0" err="1"/>
              <a:t>NaCl</a:t>
            </a:r>
            <a:r>
              <a:rPr lang="en-US" sz="2000" dirty="0"/>
              <a:t> absorption</a:t>
            </a:r>
          </a:p>
          <a:p>
            <a:pPr marL="383963" lvl="1"/>
            <a:r>
              <a:rPr lang="en-US" sz="2000" dirty="0"/>
              <a:t>Polyuria and polydipsia</a:t>
            </a:r>
          </a:p>
          <a:p>
            <a:pPr marL="383963" lvl="1"/>
            <a:r>
              <a:rPr lang="en-US" sz="2000" dirty="0"/>
              <a:t>Volume depletion</a:t>
            </a:r>
          </a:p>
          <a:p>
            <a:pPr marL="383963" lvl="1"/>
            <a:r>
              <a:rPr lang="en-US" sz="2000" dirty="0"/>
              <a:t>Activation of RAAS </a:t>
            </a:r>
          </a:p>
          <a:p>
            <a:pPr marL="383963" lvl="1"/>
            <a:r>
              <a:rPr lang="en-US" sz="2000" dirty="0" err="1"/>
              <a:t>Lowish</a:t>
            </a:r>
            <a:r>
              <a:rPr lang="en-US" sz="2000" dirty="0"/>
              <a:t>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44500101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Bartter Syndrome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Serum electrolyte problems</a:t>
            </a:r>
          </a:p>
          <a:p>
            <a:pPr marL="383963" lvl="1">
              <a:spcBef>
                <a:spcPts val="600"/>
              </a:spcBef>
            </a:pPr>
            <a:r>
              <a:rPr lang="en-US" sz="2100" dirty="0"/>
              <a:t>Hypokalemia</a:t>
            </a:r>
          </a:p>
          <a:p>
            <a:pPr marL="383963" lvl="1">
              <a:spcBef>
                <a:spcPts val="600"/>
              </a:spcBef>
            </a:pPr>
            <a:r>
              <a:rPr lang="en-US" sz="2100" dirty="0"/>
              <a:t>Metabolic alkalosis</a:t>
            </a:r>
          </a:p>
          <a:p>
            <a:pPr marL="383963" lvl="1">
              <a:spcBef>
                <a:spcPts val="600"/>
              </a:spcBef>
            </a:pPr>
            <a:r>
              <a:rPr lang="en-US" sz="2100" dirty="0"/>
              <a:t>Normal or mildly decreased Mg</a:t>
            </a:r>
          </a:p>
          <a:p>
            <a:pPr>
              <a:spcBef>
                <a:spcPts val="2426"/>
              </a:spcBef>
            </a:pPr>
            <a:endParaRPr lang="en-US" sz="2100" dirty="0"/>
          </a:p>
          <a:p>
            <a:pPr>
              <a:spcBef>
                <a:spcPts val="2426"/>
              </a:spcBef>
            </a:pPr>
            <a:r>
              <a:rPr lang="en-US" b="1" dirty="0"/>
              <a:t>Urine </a:t>
            </a:r>
            <a:r>
              <a:rPr lang="en-US" b="1" dirty="0" err="1"/>
              <a:t>lytes</a:t>
            </a:r>
            <a:endParaRPr lang="en-US" b="1" dirty="0"/>
          </a:p>
          <a:p>
            <a:pPr marL="383963" lvl="1">
              <a:spcBef>
                <a:spcPts val="600"/>
              </a:spcBef>
            </a:pPr>
            <a:r>
              <a:rPr lang="en-US" sz="2100" dirty="0"/>
              <a:t>Normal to increased urine </a:t>
            </a:r>
            <a:r>
              <a:rPr lang="en-US" sz="2100" dirty="0" err="1"/>
              <a:t>Ca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9698540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Bartter Syndrome</a:t>
            </a: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Other</a:t>
            </a:r>
          </a:p>
          <a:p>
            <a:pPr marL="383963" lvl="1">
              <a:spcBef>
                <a:spcPts val="600"/>
              </a:spcBef>
            </a:pPr>
            <a:r>
              <a:rPr lang="en-US" sz="2100" dirty="0"/>
              <a:t>Growth and mental retardation</a:t>
            </a:r>
          </a:p>
          <a:p>
            <a:pPr marL="383963" lvl="1">
              <a:spcBef>
                <a:spcPts val="600"/>
              </a:spcBef>
            </a:pPr>
            <a:r>
              <a:rPr lang="en-US" sz="2100" dirty="0"/>
              <a:t>Depending on the lesion, can present in prenatal/infancy period or later in life</a:t>
            </a:r>
          </a:p>
          <a:p>
            <a:pPr marL="383963" lvl="1">
              <a:spcBef>
                <a:spcPts val="600"/>
              </a:spcBef>
            </a:pPr>
            <a:endParaRPr lang="en-US" sz="2100" dirty="0"/>
          </a:p>
          <a:p>
            <a:pPr>
              <a:spcBef>
                <a:spcPts val="600"/>
              </a:spcBef>
            </a:pPr>
            <a:r>
              <a:rPr lang="en-US" b="1" dirty="0"/>
              <a:t>Genetics</a:t>
            </a:r>
          </a:p>
          <a:p>
            <a:pPr marL="383963" lvl="1">
              <a:spcBef>
                <a:spcPts val="600"/>
              </a:spcBef>
            </a:pPr>
            <a:r>
              <a:rPr lang="en-US" sz="2100" dirty="0"/>
              <a:t>AR</a:t>
            </a:r>
          </a:p>
          <a:p>
            <a:pPr>
              <a:spcBef>
                <a:spcPts val="600"/>
              </a:spcBef>
            </a:pPr>
            <a:endParaRPr lang="en-US" b="1" dirty="0"/>
          </a:p>
          <a:p>
            <a:pPr>
              <a:spcBef>
                <a:spcPts val="600"/>
              </a:spcBef>
            </a:pPr>
            <a:r>
              <a:rPr lang="en-US" b="1" dirty="0"/>
              <a:t>Prevalence</a:t>
            </a:r>
          </a:p>
          <a:p>
            <a:pPr marL="383963" lvl="1">
              <a:spcBef>
                <a:spcPts val="600"/>
              </a:spcBef>
            </a:pPr>
            <a:r>
              <a:rPr lang="en-US" sz="2100" dirty="0"/>
              <a:t>1/1,000,000</a:t>
            </a:r>
          </a:p>
        </p:txBody>
      </p:sp>
    </p:spTree>
    <p:extLst>
      <p:ext uri="{BB962C8B-B14F-4D97-AF65-F5344CB8AC3E}">
        <p14:creationId xmlns:p14="http://schemas.microsoft.com/office/powerpoint/2010/main" val="342961549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39130" y="2562820"/>
            <a:ext cx="8233172" cy="1143000"/>
          </a:xfrm>
          <a:ln/>
        </p:spPr>
        <p:txBody>
          <a:bodyPr/>
          <a:lstStyle/>
          <a:p>
            <a:r>
              <a:rPr lang="en-US"/>
              <a:t>Gittelman Syndrome</a:t>
            </a:r>
          </a:p>
        </p:txBody>
      </p:sp>
    </p:spTree>
    <p:extLst>
      <p:ext uri="{BB962C8B-B14F-4D97-AF65-F5344CB8AC3E}">
        <p14:creationId xmlns:p14="http://schemas.microsoft.com/office/powerpoint/2010/main" val="205579351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Gitelman</a:t>
            </a:r>
            <a:r>
              <a:rPr lang="en-US" dirty="0"/>
              <a:t> Syndrome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Looks like chronic </a:t>
            </a:r>
            <a:r>
              <a:rPr lang="en-US" sz="2800" dirty="0">
                <a:cs typeface="Arial Bold" charset="0"/>
                <a:sym typeface="Arial Bold" charset="0"/>
              </a:rPr>
              <a:t>thiazide </a:t>
            </a:r>
            <a:r>
              <a:rPr lang="en-US" sz="2800" dirty="0"/>
              <a:t>use</a:t>
            </a:r>
          </a:p>
          <a:p>
            <a:endParaRPr lang="en-US" dirty="0"/>
          </a:p>
          <a:p>
            <a:r>
              <a:rPr lang="en-US" sz="2800" dirty="0"/>
              <a:t>Why?</a:t>
            </a:r>
          </a:p>
          <a:p>
            <a:pPr marL="383963" lvl="1"/>
            <a:r>
              <a:rPr lang="en-US" sz="2000" dirty="0" err="1"/>
              <a:t>Gittelman’s</a:t>
            </a:r>
            <a:r>
              <a:rPr lang="en-US" sz="2000" dirty="0"/>
              <a:t> genetic defect results in decreased activity in one of several electrolyte transporters in the </a:t>
            </a:r>
            <a:r>
              <a:rPr lang="en-US" sz="2000" u="sng" dirty="0"/>
              <a:t>distal tubule</a:t>
            </a:r>
          </a:p>
          <a:p>
            <a:pPr marL="383963" lvl="1"/>
            <a:r>
              <a:rPr lang="en-US" sz="2000" dirty="0"/>
              <a:t>Thiazides inhibit salt absorption in the </a:t>
            </a:r>
            <a:r>
              <a:rPr lang="en-US" sz="2000" u="sng" dirty="0"/>
              <a:t>distal tubule</a:t>
            </a:r>
          </a:p>
        </p:txBody>
      </p:sp>
    </p:spTree>
    <p:extLst>
      <p:ext uri="{BB962C8B-B14F-4D97-AF65-F5344CB8AC3E}">
        <p14:creationId xmlns:p14="http://schemas.microsoft.com/office/powerpoint/2010/main" val="248031468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Gitelman Syndrome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Volume status</a:t>
            </a:r>
          </a:p>
          <a:p>
            <a:pPr marL="383963" lvl="1"/>
            <a:r>
              <a:rPr lang="en-US" sz="2000" dirty="0"/>
              <a:t>Mild volume depletion</a:t>
            </a:r>
          </a:p>
          <a:p>
            <a:pPr marL="383963" lvl="1"/>
            <a:r>
              <a:rPr lang="en-US" sz="2000" dirty="0"/>
              <a:t>Activation of RAAS </a:t>
            </a:r>
          </a:p>
          <a:p>
            <a:pPr marL="383963" lvl="1"/>
            <a:endParaRPr lang="en-US" sz="2000" dirty="0"/>
          </a:p>
          <a:p>
            <a:pPr marL="383963" lvl="1"/>
            <a:r>
              <a:rPr lang="en-US" sz="2000" dirty="0"/>
              <a:t>Normal blood pressure (usually)</a:t>
            </a:r>
          </a:p>
        </p:txBody>
      </p:sp>
    </p:spTree>
    <p:extLst>
      <p:ext uri="{BB962C8B-B14F-4D97-AF65-F5344CB8AC3E}">
        <p14:creationId xmlns:p14="http://schemas.microsoft.com/office/powerpoint/2010/main" val="78095555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Gitelman Syndrome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/>
              <a:t>Serum </a:t>
            </a:r>
            <a:r>
              <a:rPr lang="en-US" b="1" dirty="0" err="1"/>
              <a:t>lytes</a:t>
            </a:r>
            <a:endParaRPr lang="en-US" b="1" dirty="0"/>
          </a:p>
          <a:p>
            <a:pPr marL="383963" lvl="1">
              <a:spcBef>
                <a:spcPts val="600"/>
              </a:spcBef>
            </a:pPr>
            <a:r>
              <a:rPr lang="en-US" sz="2100" dirty="0"/>
              <a:t>Hypokalemia</a:t>
            </a:r>
          </a:p>
          <a:p>
            <a:pPr marL="383963" lvl="1">
              <a:spcBef>
                <a:spcPts val="600"/>
              </a:spcBef>
            </a:pPr>
            <a:r>
              <a:rPr lang="en-US" sz="2100" dirty="0"/>
              <a:t>Metabolic alkalosis</a:t>
            </a:r>
          </a:p>
          <a:p>
            <a:pPr marL="383963" lvl="1">
              <a:spcBef>
                <a:spcPts val="600"/>
              </a:spcBef>
            </a:pPr>
            <a:r>
              <a:rPr lang="en-US" sz="2100" dirty="0" err="1"/>
              <a:t>Hypomagnesemia</a:t>
            </a:r>
            <a:endParaRPr lang="en-US" sz="2100" dirty="0"/>
          </a:p>
          <a:p>
            <a:pPr marL="383963" lvl="1">
              <a:spcBef>
                <a:spcPts val="600"/>
              </a:spcBef>
            </a:pPr>
            <a:endParaRPr lang="en-US" sz="2100" dirty="0"/>
          </a:p>
          <a:p>
            <a:pPr>
              <a:spcBef>
                <a:spcPts val="600"/>
              </a:spcBef>
            </a:pPr>
            <a:r>
              <a:rPr lang="en-US" b="1" dirty="0"/>
              <a:t>Urine </a:t>
            </a:r>
            <a:r>
              <a:rPr lang="en-US" b="1" dirty="0" err="1"/>
              <a:t>lytes</a:t>
            </a:r>
            <a:endParaRPr lang="en-US" b="1" dirty="0"/>
          </a:p>
          <a:p>
            <a:pPr marL="383963" lvl="1">
              <a:spcBef>
                <a:spcPts val="600"/>
              </a:spcBef>
            </a:pPr>
            <a:r>
              <a:rPr lang="en-US" sz="2100" u="sng" dirty="0" err="1"/>
              <a:t>Hypocalciuria</a:t>
            </a:r>
            <a:endParaRPr lang="en-US" sz="2100" u="sng" dirty="0"/>
          </a:p>
        </p:txBody>
      </p:sp>
    </p:spTree>
    <p:extLst>
      <p:ext uri="{BB962C8B-B14F-4D97-AF65-F5344CB8AC3E}">
        <p14:creationId xmlns:p14="http://schemas.microsoft.com/office/powerpoint/2010/main" val="387904683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Gitelman Syndrome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Other</a:t>
            </a:r>
          </a:p>
          <a:p>
            <a:pPr marL="383963" lvl="1"/>
            <a:r>
              <a:rPr lang="en-US" sz="2000" dirty="0"/>
              <a:t>Usually diagnosed later in life</a:t>
            </a:r>
          </a:p>
          <a:p>
            <a:pPr marL="383963" lvl="1"/>
            <a:endParaRPr lang="en-US" dirty="0"/>
          </a:p>
          <a:p>
            <a:r>
              <a:rPr lang="en-US" b="1" dirty="0"/>
              <a:t>Genetics</a:t>
            </a:r>
          </a:p>
          <a:p>
            <a:pPr marL="383963" lvl="1"/>
            <a:r>
              <a:rPr lang="en-US" sz="2000" dirty="0"/>
              <a:t>AR</a:t>
            </a:r>
          </a:p>
          <a:p>
            <a:pPr marL="383963" lvl="1"/>
            <a:endParaRPr lang="en-US" dirty="0"/>
          </a:p>
          <a:p>
            <a:r>
              <a:rPr lang="en-US" b="1" dirty="0"/>
              <a:t>Prevalence</a:t>
            </a:r>
          </a:p>
          <a:p>
            <a:pPr marL="383963" lvl="1"/>
            <a:r>
              <a:rPr lang="en-US" sz="2400" dirty="0"/>
              <a:t>1/40,000</a:t>
            </a:r>
          </a:p>
        </p:txBody>
      </p:sp>
    </p:spTree>
    <p:extLst>
      <p:ext uri="{BB962C8B-B14F-4D97-AF65-F5344CB8AC3E}">
        <p14:creationId xmlns:p14="http://schemas.microsoft.com/office/powerpoint/2010/main" val="9083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General Approach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Is it blood or just red urine?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b="1" dirty="0"/>
              <a:t>Are there red blood cells in the urine or just a </a:t>
            </a:r>
            <a:r>
              <a:rPr lang="en-US" b="1" dirty="0" err="1"/>
              <a:t>heme</a:t>
            </a:r>
            <a:r>
              <a:rPr lang="en-US" b="1" dirty="0"/>
              <a:t>-positive urinalysis?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Where is it coming from (glomerular vs. non-glomerular)?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No really, where is it coming from?</a:t>
            </a:r>
          </a:p>
        </p:txBody>
      </p:sp>
    </p:spTree>
    <p:extLst>
      <p:ext uri="{BB962C8B-B14F-4D97-AF65-F5344CB8AC3E}">
        <p14:creationId xmlns:p14="http://schemas.microsoft.com/office/powerpoint/2010/main" val="307862752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Similarities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Genetics</a:t>
            </a:r>
          </a:p>
          <a:p>
            <a:pPr marL="383963" lvl="1">
              <a:lnSpc>
                <a:spcPct val="90000"/>
              </a:lnSpc>
              <a:spcBef>
                <a:spcPts val="1143"/>
              </a:spcBef>
            </a:pPr>
            <a:r>
              <a:rPr lang="en-US" sz="2000" dirty="0"/>
              <a:t>AR</a:t>
            </a:r>
          </a:p>
          <a:p>
            <a:pPr>
              <a:lnSpc>
                <a:spcPct val="90000"/>
              </a:lnSpc>
              <a:spcBef>
                <a:spcPts val="1143"/>
              </a:spcBef>
            </a:pPr>
            <a:r>
              <a:rPr lang="en-US" b="1" dirty="0"/>
              <a:t>Volume status</a:t>
            </a:r>
          </a:p>
          <a:p>
            <a:pPr marL="383963" lvl="1">
              <a:lnSpc>
                <a:spcPct val="90000"/>
              </a:lnSpc>
              <a:spcBef>
                <a:spcPts val="1143"/>
              </a:spcBef>
            </a:pPr>
            <a:r>
              <a:rPr lang="en-US" sz="2000" dirty="0"/>
              <a:t>Impaired </a:t>
            </a:r>
            <a:r>
              <a:rPr lang="en-US" sz="2000" dirty="0" err="1"/>
              <a:t>NaCl</a:t>
            </a:r>
            <a:r>
              <a:rPr lang="en-US" sz="2000" dirty="0"/>
              <a:t> reabsorption leading to</a:t>
            </a:r>
          </a:p>
          <a:p>
            <a:pPr marL="784013" lvl="2">
              <a:lnSpc>
                <a:spcPct val="90000"/>
              </a:lnSpc>
              <a:spcBef>
                <a:spcPts val="1143"/>
              </a:spcBef>
            </a:pPr>
            <a:r>
              <a:rPr lang="en-US" sz="2000" dirty="0"/>
              <a:t>Volume contraction</a:t>
            </a:r>
          </a:p>
          <a:p>
            <a:pPr marL="784013" lvl="2">
              <a:lnSpc>
                <a:spcPct val="90000"/>
              </a:lnSpc>
              <a:spcBef>
                <a:spcPts val="1143"/>
              </a:spcBef>
            </a:pPr>
            <a:r>
              <a:rPr lang="en-US" sz="2000" dirty="0" err="1"/>
              <a:t>Hyperreninemia</a:t>
            </a:r>
            <a:r>
              <a:rPr lang="en-US" sz="2000" dirty="0"/>
              <a:t> (from volume contraction)</a:t>
            </a:r>
          </a:p>
          <a:p>
            <a:pPr marL="784013" lvl="2">
              <a:lnSpc>
                <a:spcPct val="90000"/>
              </a:lnSpc>
              <a:spcBef>
                <a:spcPts val="1143"/>
              </a:spcBef>
            </a:pPr>
            <a:r>
              <a:rPr lang="en-US" sz="2000" dirty="0" err="1"/>
              <a:t>Hyperaldosteronism</a:t>
            </a:r>
            <a:r>
              <a:rPr lang="en-US" sz="2000" dirty="0"/>
              <a:t>  (from high renin)</a:t>
            </a:r>
          </a:p>
          <a:p>
            <a:pPr marL="383963" lvl="1">
              <a:lnSpc>
                <a:spcPct val="90000"/>
              </a:lnSpc>
              <a:spcBef>
                <a:spcPts val="1143"/>
              </a:spcBef>
            </a:pPr>
            <a:r>
              <a:rPr lang="en-US" sz="2000" dirty="0"/>
              <a:t>No hypertension</a:t>
            </a:r>
          </a:p>
          <a:p>
            <a:pPr>
              <a:lnSpc>
                <a:spcPct val="90000"/>
              </a:lnSpc>
              <a:spcBef>
                <a:spcPts val="1143"/>
              </a:spcBef>
            </a:pPr>
            <a:r>
              <a:rPr lang="en-US" b="1" dirty="0"/>
              <a:t>Metabolic abnormalities</a:t>
            </a:r>
            <a:endParaRPr lang="en-US" sz="2000" dirty="0"/>
          </a:p>
          <a:p>
            <a:pPr marL="383963" lvl="1">
              <a:lnSpc>
                <a:spcPct val="90000"/>
              </a:lnSpc>
              <a:spcBef>
                <a:spcPts val="1143"/>
              </a:spcBef>
            </a:pPr>
            <a:r>
              <a:rPr lang="en-US" sz="2000" dirty="0"/>
              <a:t>Hypokalemia</a:t>
            </a:r>
          </a:p>
          <a:p>
            <a:pPr marL="383963" lvl="1">
              <a:lnSpc>
                <a:spcPct val="90000"/>
              </a:lnSpc>
              <a:spcBef>
                <a:spcPts val="1143"/>
              </a:spcBef>
            </a:pPr>
            <a:r>
              <a:rPr lang="en-US" sz="2000" dirty="0"/>
              <a:t>Metabolic alkalosis</a:t>
            </a:r>
          </a:p>
          <a:p>
            <a:pPr marL="0" indent="0">
              <a:lnSpc>
                <a:spcPct val="90000"/>
              </a:lnSpc>
              <a:spcBef>
                <a:spcPts val="1143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465077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3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25961"/>
              </p:ext>
            </p:extLst>
          </p:nvPr>
        </p:nvGraphicFramePr>
        <p:xfrm>
          <a:off x="455414" y="1598414"/>
          <a:ext cx="8291215" cy="5017539"/>
        </p:xfrm>
        <a:graphic>
          <a:graphicData uri="http://schemas.openxmlformats.org/drawingml/2006/table">
            <a:tbl>
              <a:tblPr/>
              <a:tblGrid>
                <a:gridCol w="1749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806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Bartter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Gitelman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589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Drug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Furosemide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Thiazide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03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Volume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Mild-mod depletion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Mild depletion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806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BP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Low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Normal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953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Serum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lytes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Low potassium, met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alk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N to low Mg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Low potassium, met </a:t>
                      </a: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alk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4D6165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Low Mg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806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Urine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N to high Ca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Low Ca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590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Presents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Infancy to early years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Adult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86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Prevalence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Very rare (1/1,000,000)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Rar-ish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6165"/>
                          </a:solidFill>
                          <a:effectLst/>
                          <a:latin typeface="+mn-lt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 (1/40,000)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A5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1226"/>
            <a:ext cx="8229600" cy="1343359"/>
          </a:xfrm>
          <a:ln/>
        </p:spPr>
        <p:txBody>
          <a:bodyPr/>
          <a:lstStyle/>
          <a:p>
            <a:r>
              <a:rPr lang="en-US" dirty="0"/>
              <a:t>Comparison chart</a:t>
            </a:r>
          </a:p>
        </p:txBody>
      </p:sp>
    </p:spTree>
    <p:extLst>
      <p:ext uri="{BB962C8B-B14F-4D97-AF65-F5344CB8AC3E}">
        <p14:creationId xmlns:p14="http://schemas.microsoft.com/office/powerpoint/2010/main" val="136035849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18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Renal handling of bicarbonate </a:t>
            </a:r>
          </a:p>
        </p:txBody>
      </p:sp>
      <p:pic>
        <p:nvPicPr>
          <p:cNvPr id="6147" name="Picture 2" descr="http://advan.physiology.org/content/ajpadvan/33/4/275/F2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41036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ontent Placeholder 2"/>
          <p:cNvSpPr>
            <a:spLocks noGrp="1"/>
          </p:cNvSpPr>
          <p:nvPr>
            <p:ph sz="half" idx="1"/>
          </p:nvPr>
        </p:nvSpPr>
        <p:spPr>
          <a:xfrm>
            <a:off x="478155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CA" altLang="en-US" dirty="0"/>
              <a:t>Assuming</a:t>
            </a:r>
          </a:p>
          <a:p>
            <a:pPr lvl="1" eaLnBrk="1" hangingPunct="1"/>
            <a:r>
              <a:rPr lang="en-CA" altLang="en-US" dirty="0"/>
              <a:t>GFR of 180 L/day and [HCO3] 24 </a:t>
            </a:r>
            <a:r>
              <a:rPr lang="en-CA" altLang="en-US" dirty="0" err="1"/>
              <a:t>mEq</a:t>
            </a:r>
            <a:r>
              <a:rPr lang="en-CA" altLang="en-US" dirty="0"/>
              <a:t>/L</a:t>
            </a:r>
          </a:p>
          <a:p>
            <a:pPr lvl="1" eaLnBrk="1" hangingPunct="1"/>
            <a:r>
              <a:rPr lang="en-CA" altLang="en-US" dirty="0"/>
              <a:t>Filtered load HCO3 is 4.3 </a:t>
            </a:r>
            <a:r>
              <a:rPr lang="en-CA" altLang="en-US" dirty="0" err="1"/>
              <a:t>Eq</a:t>
            </a:r>
            <a:r>
              <a:rPr lang="en-CA" altLang="en-US" dirty="0"/>
              <a:t>/day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537075" y="652462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CA" altLang="en-US" sz="1400">
                <a:latin typeface="Calibri" panose="020F0502020204030204" pitchFamily="34" charset="0"/>
              </a:rPr>
              <a:t>Koeppen MB. 2009. Adv Physiol Educ 33(4): 275-81</a:t>
            </a:r>
          </a:p>
        </p:txBody>
      </p:sp>
    </p:spTree>
    <p:extLst>
      <p:ext uri="{BB962C8B-B14F-4D97-AF65-F5344CB8AC3E}">
        <p14:creationId xmlns:p14="http://schemas.microsoft.com/office/powerpoint/2010/main" val="127668599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problem in RTAs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little base</a:t>
            </a:r>
          </a:p>
          <a:p>
            <a:pPr lvl="1"/>
            <a:r>
              <a:rPr lang="en-US" sz="2000" dirty="0"/>
              <a:t>Reduction in proximal bicarbonate </a:t>
            </a:r>
            <a:r>
              <a:rPr lang="en-US" sz="2000" dirty="0" err="1"/>
              <a:t>reabsorptive</a:t>
            </a:r>
            <a:r>
              <a:rPr lang="en-US" sz="2000" dirty="0"/>
              <a:t> capacity</a:t>
            </a:r>
          </a:p>
          <a:p>
            <a:pPr lvl="1"/>
            <a:r>
              <a:rPr lang="en-US" sz="2000" dirty="0"/>
              <a:t>Bicarbonate is “wasted” in the urine</a:t>
            </a:r>
          </a:p>
          <a:p>
            <a:pPr lvl="1"/>
            <a:r>
              <a:rPr lang="en-US" sz="2000" dirty="0"/>
              <a:t>Wasting continues until serum bicarbonate has fallen so low such that all the bicarbonate that is filtered through the glomerulus and into the </a:t>
            </a:r>
          </a:p>
          <a:p>
            <a:pPr lvl="1"/>
            <a:endParaRPr lang="en-US" sz="2000" dirty="0"/>
          </a:p>
          <a:p>
            <a:r>
              <a:rPr lang="en-US" dirty="0"/>
              <a:t>Too much acid</a:t>
            </a:r>
          </a:p>
          <a:p>
            <a:pPr lvl="1"/>
            <a:r>
              <a:rPr lang="en-US" sz="2000" dirty="0"/>
              <a:t>Impaired distal acid secretion</a:t>
            </a:r>
          </a:p>
          <a:p>
            <a:pPr lvl="1"/>
            <a:r>
              <a:rPr lang="en-US" sz="2000" dirty="0"/>
              <a:t>Progressive retention of hydrogen ions leads to decrease in serum HCO3 and abnormally high urine pH (greater than 5.5)</a:t>
            </a:r>
            <a:endParaRPr lang="en-CA" sz="2000" dirty="0"/>
          </a:p>
        </p:txBody>
      </p:sp>
      <p:sp>
        <p:nvSpPr>
          <p:cNvPr id="6" name="5-Point Star 5"/>
          <p:cNvSpPr/>
          <p:nvPr/>
        </p:nvSpPr>
        <p:spPr>
          <a:xfrm>
            <a:off x="5257800" y="1506070"/>
            <a:ext cx="3603812" cy="2581836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Proximal RTA</a:t>
            </a:r>
            <a:endParaRPr lang="en-CA" dirty="0"/>
          </a:p>
        </p:txBody>
      </p:sp>
      <p:sp>
        <p:nvSpPr>
          <p:cNvPr id="7" name="5-Point Star 6"/>
          <p:cNvSpPr/>
          <p:nvPr/>
        </p:nvSpPr>
        <p:spPr>
          <a:xfrm>
            <a:off x="5410200" y="3863181"/>
            <a:ext cx="3603812" cy="2581836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Distal RTA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95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RTAs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277470" y="1600200"/>
            <a:ext cx="1196790" cy="47064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Isolated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3612" y="1600200"/>
            <a:ext cx="1313330" cy="470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Fanconi’s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259" y="2344271"/>
            <a:ext cx="1196790" cy="47064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Inherited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7470" y="3245223"/>
            <a:ext cx="1196790" cy="47064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Meds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1017" y="2404781"/>
            <a:ext cx="1196790" cy="47064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Transient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>
          <a:xfrm flipH="1">
            <a:off x="786654" y="2070847"/>
            <a:ext cx="1089211" cy="27342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>
            <a:off x="1853454" y="2079810"/>
            <a:ext cx="22411" cy="116541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0016" y="2057400"/>
            <a:ext cx="1255060" cy="37427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23684" y="3756211"/>
            <a:ext cx="146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Carbonic anhydrase inhibitors</a:t>
            </a:r>
          </a:p>
          <a:p>
            <a:r>
              <a:rPr lang="en-US" sz="1400" dirty="0"/>
              <a:t> -</a:t>
            </a:r>
            <a:r>
              <a:rPr lang="en-US" sz="1400" dirty="0" err="1"/>
              <a:t>topiromate</a:t>
            </a:r>
            <a:endParaRPr lang="en-US" sz="1400" dirty="0"/>
          </a:p>
          <a:p>
            <a:r>
              <a:rPr lang="en-US" sz="1400" dirty="0"/>
              <a:t>- acetazolamide</a:t>
            </a:r>
            <a:endParaRPr lang="en-CA" sz="1400" dirty="0"/>
          </a:p>
        </p:txBody>
      </p:sp>
      <p:cxnSp>
        <p:nvCxnSpPr>
          <p:cNvPr id="23" name="Straight Arrow Connector 22"/>
          <p:cNvCxnSpPr>
            <a:stCxn id="5" idx="2"/>
            <a:endCxn id="25" idx="0"/>
          </p:cNvCxnSpPr>
          <p:nvPr/>
        </p:nvCxnSpPr>
        <p:spPr>
          <a:xfrm>
            <a:off x="6470277" y="2070847"/>
            <a:ext cx="1653993" cy="150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31343" y="2209797"/>
            <a:ext cx="1313330" cy="470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Acquired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7605" y="2221001"/>
            <a:ext cx="1313330" cy="470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Genetic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5" idx="2"/>
            <a:endCxn id="24" idx="0"/>
          </p:cNvCxnSpPr>
          <p:nvPr/>
        </p:nvCxnSpPr>
        <p:spPr>
          <a:xfrm flipH="1">
            <a:off x="4888008" y="2070847"/>
            <a:ext cx="1582269" cy="138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00282" y="4928235"/>
            <a:ext cx="1313330" cy="560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Heavy Metals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81130" y="2997488"/>
            <a:ext cx="1313330" cy="495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Renal disease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61263" y="2974038"/>
            <a:ext cx="1313330" cy="470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Meds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25067" y="3469506"/>
            <a:ext cx="1725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 Anti-cancer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Ifosfamide</a:t>
            </a:r>
            <a:endParaRPr lang="en-US" sz="1400" dirty="0"/>
          </a:p>
          <a:p>
            <a:r>
              <a:rPr lang="en-US" sz="1400" b="1" dirty="0"/>
              <a:t>2. </a:t>
            </a:r>
            <a:r>
              <a:rPr lang="en-US" sz="1400" b="1" dirty="0" err="1"/>
              <a:t>Abx</a:t>
            </a:r>
            <a:endParaRPr lang="en-US" sz="1400" b="1" dirty="0"/>
          </a:p>
          <a:p>
            <a:r>
              <a:rPr lang="en-US" sz="1400" dirty="0"/>
              <a:t>- Aminoglycosides</a:t>
            </a:r>
          </a:p>
          <a:p>
            <a:r>
              <a:rPr lang="en-US" sz="1400" b="1" dirty="0"/>
              <a:t>3. Anti-</a:t>
            </a:r>
            <a:r>
              <a:rPr lang="en-US" sz="1400" b="1" dirty="0" err="1"/>
              <a:t>retrovirals</a:t>
            </a:r>
            <a:endParaRPr lang="en-US" sz="1400" b="1" dirty="0"/>
          </a:p>
          <a:p>
            <a:r>
              <a:rPr lang="en-US" sz="1400" dirty="0"/>
              <a:t>- </a:t>
            </a:r>
            <a:r>
              <a:rPr lang="en-US" sz="1400" dirty="0" err="1"/>
              <a:t>Cidofovir</a:t>
            </a:r>
            <a:endParaRPr lang="en-CA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240329" y="5439779"/>
            <a:ext cx="1725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Lead</a:t>
            </a:r>
          </a:p>
          <a:p>
            <a:r>
              <a:rPr lang="en-US" sz="1400" dirty="0"/>
              <a:t>Cadmium</a:t>
            </a:r>
          </a:p>
          <a:p>
            <a:r>
              <a:rPr lang="en-US" sz="1400" dirty="0"/>
              <a:t>Mercury</a:t>
            </a:r>
            <a:endParaRPr lang="en-CA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74932" y="3449332"/>
            <a:ext cx="1725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</a:t>
            </a:r>
            <a:r>
              <a:rPr lang="en-US" sz="1400" dirty="0" err="1"/>
              <a:t>Tubulo</a:t>
            </a:r>
            <a:r>
              <a:rPr lang="en-US" sz="1400" dirty="0"/>
              <a:t>-interstitial nephritis</a:t>
            </a:r>
          </a:p>
          <a:p>
            <a:r>
              <a:rPr lang="en-US" sz="1400" dirty="0"/>
              <a:t>2. </a:t>
            </a:r>
            <a:r>
              <a:rPr lang="en-US" sz="1400" dirty="0" err="1"/>
              <a:t>Tx</a:t>
            </a:r>
            <a:endParaRPr lang="en-US" sz="1400" dirty="0"/>
          </a:p>
          <a:p>
            <a:r>
              <a:rPr lang="en-US" sz="1400" dirty="0"/>
              <a:t>3. Membranous </a:t>
            </a:r>
            <a:r>
              <a:rPr lang="en-US" sz="1400" dirty="0" err="1"/>
              <a:t>nephopathy</a:t>
            </a:r>
            <a:endParaRPr lang="en-CA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297273" y="2821035"/>
            <a:ext cx="17257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</a:t>
            </a:r>
            <a:r>
              <a:rPr lang="en-US" sz="1400" b="1" dirty="0"/>
              <a:t>Neonates</a:t>
            </a:r>
          </a:p>
          <a:p>
            <a:r>
              <a:rPr lang="en-US" sz="1400" dirty="0"/>
              <a:t>- Mitochondrial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Galactosemia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Tyrosinemia</a:t>
            </a:r>
            <a:endParaRPr lang="en-US" sz="1400" dirty="0"/>
          </a:p>
          <a:p>
            <a:r>
              <a:rPr lang="en-US" sz="1400" b="1" dirty="0"/>
              <a:t>2. Infants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Cystinosis</a:t>
            </a:r>
            <a:endParaRPr lang="en-US" sz="1400" dirty="0"/>
          </a:p>
          <a:p>
            <a:r>
              <a:rPr lang="en-US" sz="1400" dirty="0"/>
              <a:t>- Lowes</a:t>
            </a:r>
          </a:p>
          <a:p>
            <a:r>
              <a:rPr lang="en-US" sz="1400" b="1" dirty="0"/>
              <a:t>3. </a:t>
            </a:r>
            <a:r>
              <a:rPr lang="en-US" sz="1400" b="1" dirty="0" err="1"/>
              <a:t>Childood</a:t>
            </a:r>
            <a:endParaRPr lang="en-US" sz="1400" b="1" dirty="0"/>
          </a:p>
          <a:p>
            <a:r>
              <a:rPr lang="en-US" sz="1400" dirty="0"/>
              <a:t>- Dent’s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Cystiniosis</a:t>
            </a:r>
            <a:endParaRPr lang="en-US" sz="1400" dirty="0"/>
          </a:p>
          <a:p>
            <a:r>
              <a:rPr lang="en-US" sz="1400" dirty="0"/>
              <a:t>- Wilson’s</a:t>
            </a:r>
            <a:endParaRPr lang="en-CA" sz="1400" dirty="0"/>
          </a:p>
        </p:txBody>
      </p:sp>
      <p:cxnSp>
        <p:nvCxnSpPr>
          <p:cNvPr id="42" name="Straight Arrow Connector 41"/>
          <p:cNvCxnSpPr>
            <a:stCxn id="24" idx="2"/>
            <a:endCxn id="37" idx="0"/>
          </p:cNvCxnSpPr>
          <p:nvPr/>
        </p:nvCxnSpPr>
        <p:spPr>
          <a:xfrm flipH="1">
            <a:off x="4217928" y="2680444"/>
            <a:ext cx="670080" cy="29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4" idx="2"/>
            <a:endCxn id="35" idx="0"/>
          </p:cNvCxnSpPr>
          <p:nvPr/>
        </p:nvCxnSpPr>
        <p:spPr>
          <a:xfrm>
            <a:off x="4888008" y="2680444"/>
            <a:ext cx="268939" cy="2247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2"/>
            <a:endCxn id="36" idx="0"/>
          </p:cNvCxnSpPr>
          <p:nvPr/>
        </p:nvCxnSpPr>
        <p:spPr>
          <a:xfrm>
            <a:off x="4888008" y="2680444"/>
            <a:ext cx="1149787" cy="317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234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RTAs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Major features</a:t>
            </a:r>
          </a:p>
          <a:p>
            <a:pPr lvl="1"/>
            <a:r>
              <a:rPr lang="en-US" sz="2000" dirty="0"/>
              <a:t>Degree of acidosis is </a:t>
            </a:r>
            <a:r>
              <a:rPr lang="en-US" sz="2000" b="1" dirty="0"/>
              <a:t>self-limited</a:t>
            </a:r>
          </a:p>
          <a:p>
            <a:pPr lvl="2"/>
            <a:r>
              <a:rPr lang="en-US" sz="2000" dirty="0"/>
              <a:t>HCO3 usually 14-20 (compare to &lt;10 in distal RTA)</a:t>
            </a:r>
          </a:p>
          <a:p>
            <a:pPr lvl="1"/>
            <a:r>
              <a:rPr lang="en-US" sz="2000" dirty="0"/>
              <a:t>Hypokalemia </a:t>
            </a:r>
          </a:p>
          <a:p>
            <a:pPr lvl="2"/>
            <a:r>
              <a:rPr lang="en-US" sz="2000" dirty="0"/>
              <a:t>Decreased proximal sodium reabsorption means increased distal sodium reabsorption (when sodium goes in, potassium is secreted thus potassium falls)</a:t>
            </a:r>
          </a:p>
          <a:p>
            <a:pPr lvl="1"/>
            <a:r>
              <a:rPr lang="en-US" sz="2000" dirty="0"/>
              <a:t>When HCO3 is given </a:t>
            </a:r>
          </a:p>
          <a:p>
            <a:pPr lvl="3"/>
            <a:r>
              <a:rPr lang="en-US" sz="2000" dirty="0"/>
              <a:t>No longer steady state.</a:t>
            </a:r>
          </a:p>
          <a:p>
            <a:pPr lvl="3"/>
            <a:r>
              <a:rPr lang="en-US" sz="2000" dirty="0"/>
              <a:t>Will have HCO3 loss – thus </a:t>
            </a:r>
            <a:r>
              <a:rPr lang="en-US" sz="2000" b="1" dirty="0"/>
              <a:t>urine pH will increase</a:t>
            </a:r>
          </a:p>
          <a:p>
            <a:pPr lvl="3"/>
            <a:r>
              <a:rPr lang="en-US" sz="2000" dirty="0"/>
              <a:t>Will have increased distal delivery of Na (with HCO3) and water. Thus more Na reabsorbed and resulting </a:t>
            </a:r>
            <a:r>
              <a:rPr lang="en-US" sz="2000" b="1" dirty="0"/>
              <a:t>worsening HYPOKALEMIA</a:t>
            </a:r>
          </a:p>
          <a:p>
            <a:pPr lvl="3"/>
            <a:endParaRPr lang="en-US" sz="2000" dirty="0"/>
          </a:p>
          <a:p>
            <a:pPr lvl="2"/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51768867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RTAs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Major features</a:t>
            </a:r>
          </a:p>
          <a:p>
            <a:pPr lvl="1"/>
            <a:r>
              <a:rPr lang="en-US" sz="2000" dirty="0"/>
              <a:t>Inability to excrete daily acid load</a:t>
            </a:r>
          </a:p>
          <a:p>
            <a:pPr lvl="2"/>
            <a:r>
              <a:rPr lang="en-US" sz="2000" dirty="0"/>
              <a:t>HCO3 usually &lt;10 </a:t>
            </a:r>
          </a:p>
          <a:p>
            <a:pPr lvl="2"/>
            <a:r>
              <a:rPr lang="en-US" sz="2000" dirty="0"/>
              <a:t>Urine pH is 5.5 or higher (i.e. not acidic when you would expect it to be with </a:t>
            </a:r>
            <a:r>
              <a:rPr lang="en-US" sz="2000" dirty="0" err="1"/>
              <a:t>acidemia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Hypokalemia </a:t>
            </a:r>
          </a:p>
          <a:p>
            <a:pPr lvl="2"/>
            <a:r>
              <a:rPr lang="en-US" sz="2000" dirty="0"/>
              <a:t>Mutation in distal proton pump means no H secreted into lumen</a:t>
            </a:r>
          </a:p>
          <a:p>
            <a:pPr lvl="2"/>
            <a:r>
              <a:rPr lang="en-US" sz="2000" dirty="0"/>
              <a:t>Sodium moving into principal cell creates negative charge</a:t>
            </a:r>
          </a:p>
          <a:p>
            <a:pPr lvl="2"/>
            <a:r>
              <a:rPr lang="en-US" sz="2000" dirty="0"/>
              <a:t>K moves out down </a:t>
            </a:r>
            <a:r>
              <a:rPr lang="en-US" sz="2000" dirty="0" err="1"/>
              <a:t>electroneg</a:t>
            </a:r>
            <a:r>
              <a:rPr lang="en-US" sz="2000" dirty="0"/>
              <a:t> gradient</a:t>
            </a:r>
          </a:p>
          <a:p>
            <a:pPr lvl="1"/>
            <a:r>
              <a:rPr lang="en-US" sz="2000" dirty="0"/>
              <a:t>When HCO3 is given </a:t>
            </a:r>
          </a:p>
          <a:p>
            <a:pPr lvl="2"/>
            <a:r>
              <a:rPr lang="en-US" sz="2000" dirty="0"/>
              <a:t>HCO3 reaches distal tubule and improves pH thus less K out</a:t>
            </a:r>
          </a:p>
          <a:p>
            <a:pPr lvl="2"/>
            <a:r>
              <a:rPr lang="en-US" sz="2000" b="1" dirty="0"/>
              <a:t>Improved HYPOKALEMIA</a:t>
            </a:r>
          </a:p>
          <a:p>
            <a:pPr lvl="3"/>
            <a:endParaRPr lang="en-US" sz="2000" dirty="0"/>
          </a:p>
          <a:p>
            <a:pPr lvl="2"/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70409625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>
            <a:stCxn id="24" idx="2"/>
            <a:endCxn id="43" idx="0"/>
          </p:cNvCxnSpPr>
          <p:nvPr/>
        </p:nvCxnSpPr>
        <p:spPr>
          <a:xfrm>
            <a:off x="2668150" y="2603537"/>
            <a:ext cx="2004532" cy="167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RTAs</a:t>
            </a:r>
            <a:endParaRPr lang="en-CA" dirty="0"/>
          </a:p>
        </p:txBody>
      </p:sp>
      <p:cxnSp>
        <p:nvCxnSpPr>
          <p:cNvPr id="23" name="Straight Arrow Connector 22"/>
          <p:cNvCxnSpPr>
            <a:stCxn id="2" idx="2"/>
            <a:endCxn id="25" idx="0"/>
          </p:cNvCxnSpPr>
          <p:nvPr/>
        </p:nvCxnSpPr>
        <p:spPr>
          <a:xfrm>
            <a:off x="4572000" y="1600200"/>
            <a:ext cx="2317446" cy="10473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11485" y="2132890"/>
            <a:ext cx="1313330" cy="470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Acquired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32781" y="1704938"/>
            <a:ext cx="1313330" cy="47064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Genetic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" idx="2"/>
            <a:endCxn id="24" idx="0"/>
          </p:cNvCxnSpPr>
          <p:nvPr/>
        </p:nvCxnSpPr>
        <p:spPr>
          <a:xfrm flipH="1">
            <a:off x="2668150" y="1600200"/>
            <a:ext cx="1903850" cy="53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202378" y="4410324"/>
            <a:ext cx="1465772" cy="560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Autoimmue</a:t>
            </a:r>
            <a:r>
              <a:rPr lang="en-US" dirty="0">
                <a:solidFill>
                  <a:schemeClr val="tx1"/>
                </a:solidFill>
              </a:rPr>
              <a:t> disease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82770" y="2997488"/>
            <a:ext cx="1313330" cy="495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Renal disease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8703" y="2923919"/>
            <a:ext cx="1313330" cy="470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Meds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817" y="3456217"/>
            <a:ext cx="172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Amphotericin</a:t>
            </a:r>
          </a:p>
          <a:p>
            <a:r>
              <a:rPr lang="en-US" sz="1400" dirty="0" err="1"/>
              <a:t>Ifosfamide</a:t>
            </a:r>
            <a:endParaRPr lang="en-US" sz="1400" dirty="0"/>
          </a:p>
          <a:p>
            <a:r>
              <a:rPr lang="en-US" sz="1400" dirty="0"/>
              <a:t>Lithium</a:t>
            </a:r>
          </a:p>
          <a:p>
            <a:r>
              <a:rPr lang="en-US" sz="1400" dirty="0"/>
              <a:t>Toluene</a:t>
            </a:r>
            <a:endParaRPr lang="en-CA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072401" y="4995379"/>
            <a:ext cx="172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Sjogrens</a:t>
            </a:r>
            <a:endParaRPr lang="en-US" sz="1400" dirty="0"/>
          </a:p>
          <a:p>
            <a:r>
              <a:rPr lang="en-US" sz="1400" dirty="0"/>
              <a:t>SLE</a:t>
            </a:r>
          </a:p>
          <a:p>
            <a:r>
              <a:rPr lang="en-US" sz="1400" dirty="0"/>
              <a:t>RA</a:t>
            </a:r>
          </a:p>
          <a:p>
            <a:r>
              <a:rPr lang="en-US" sz="1400" dirty="0"/>
              <a:t>AI hepatitis</a:t>
            </a:r>
            <a:endParaRPr lang="en-CA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855339" y="3468135"/>
            <a:ext cx="1519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Obstructive </a:t>
            </a:r>
            <a:r>
              <a:rPr lang="en-US" sz="1400" dirty="0" err="1"/>
              <a:t>uropathy</a:t>
            </a:r>
            <a:endParaRPr lang="en-US" sz="1400" dirty="0"/>
          </a:p>
          <a:p>
            <a:r>
              <a:rPr lang="en-US" sz="1400" dirty="0"/>
              <a:t>- MSK</a:t>
            </a:r>
          </a:p>
          <a:p>
            <a:r>
              <a:rPr lang="en-US" sz="1400" dirty="0"/>
              <a:t>- Renal transplant rejection</a:t>
            </a:r>
          </a:p>
          <a:p>
            <a:endParaRPr lang="en-CA" sz="1400" dirty="0"/>
          </a:p>
        </p:txBody>
      </p:sp>
      <p:cxnSp>
        <p:nvCxnSpPr>
          <p:cNvPr id="42" name="Straight Arrow Connector 41"/>
          <p:cNvCxnSpPr>
            <a:stCxn id="24" idx="2"/>
            <a:endCxn id="37" idx="0"/>
          </p:cNvCxnSpPr>
          <p:nvPr/>
        </p:nvCxnSpPr>
        <p:spPr>
          <a:xfrm flipH="1">
            <a:off x="1415368" y="2603537"/>
            <a:ext cx="1252782" cy="320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4" idx="2"/>
            <a:endCxn id="35" idx="0"/>
          </p:cNvCxnSpPr>
          <p:nvPr/>
        </p:nvCxnSpPr>
        <p:spPr>
          <a:xfrm flipH="1">
            <a:off x="1935264" y="2603537"/>
            <a:ext cx="732886" cy="1806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4" idx="2"/>
            <a:endCxn id="36" idx="0"/>
          </p:cNvCxnSpPr>
          <p:nvPr/>
        </p:nvCxnSpPr>
        <p:spPr>
          <a:xfrm>
            <a:off x="2668150" y="2603537"/>
            <a:ext cx="871285" cy="393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793903" y="4279583"/>
            <a:ext cx="1757557" cy="495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Hypercalciuric</a:t>
            </a:r>
            <a:r>
              <a:rPr lang="en-US" dirty="0">
                <a:solidFill>
                  <a:schemeClr val="tx1"/>
                </a:solidFill>
              </a:rPr>
              <a:t> conditions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2236" y="4750230"/>
            <a:ext cx="1519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/>
              <a:t>HyperPTHism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Vit</a:t>
            </a:r>
            <a:r>
              <a:rPr lang="en-US" sz="1400" dirty="0"/>
              <a:t> D </a:t>
            </a:r>
            <a:r>
              <a:rPr lang="en-US" sz="1400" dirty="0" err="1"/>
              <a:t>intox</a:t>
            </a:r>
            <a:endParaRPr lang="en-US" sz="1400" dirty="0"/>
          </a:p>
          <a:p>
            <a:endParaRPr lang="en-CA" sz="1400" dirty="0"/>
          </a:p>
        </p:txBody>
      </p:sp>
      <p:sp>
        <p:nvSpPr>
          <p:cNvPr id="49" name="Rectangle 48"/>
          <p:cNvSpPr/>
          <p:nvPr/>
        </p:nvSpPr>
        <p:spPr>
          <a:xfrm>
            <a:off x="5334104" y="2402825"/>
            <a:ext cx="1313330" cy="54421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H-ATPase defect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73470" y="2402824"/>
            <a:ext cx="1313330" cy="91142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Cl-HCO3 exchanger defect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25" idx="2"/>
            <a:endCxn id="49" idx="0"/>
          </p:cNvCxnSpPr>
          <p:nvPr/>
        </p:nvCxnSpPr>
        <p:spPr>
          <a:xfrm flipH="1">
            <a:off x="5990769" y="2175585"/>
            <a:ext cx="898677" cy="22724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5" idx="2"/>
            <a:endCxn id="50" idx="0"/>
          </p:cNvCxnSpPr>
          <p:nvPr/>
        </p:nvCxnSpPr>
        <p:spPr>
          <a:xfrm>
            <a:off x="6889446" y="2175585"/>
            <a:ext cx="1140689" cy="22723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75719" y="2987033"/>
            <a:ext cx="179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-2 forms – both AR</a:t>
            </a:r>
          </a:p>
          <a:p>
            <a:r>
              <a:rPr lang="en-US" sz="1400" dirty="0"/>
              <a:t>- Present in infancy with poor growth and severe met acid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01047074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0"/>
            <a:ext cx="44958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2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Urinalysis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Urinalysis: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Appearance: clear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Colour</a:t>
            </a:r>
            <a:r>
              <a:rPr lang="en-US" b="1" dirty="0"/>
              <a:t>: red</a:t>
            </a:r>
            <a:endParaRPr lang="en-CA" b="1" dirty="0"/>
          </a:p>
          <a:p>
            <a:pPr marL="0" indent="0">
              <a:buNone/>
            </a:pPr>
            <a:r>
              <a:rPr lang="en-US" dirty="0"/>
              <a:t>	Specific gravity: 1.020 (reference range: 1.003-1.030)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pH: 7.0 (reference range 5.0-8.0)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Leukocyte esterase: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Nitrite: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Protein: negative (reference range: neg-0.15)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Glucose: normal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Ketones: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Blood: 250 (++++) </a:t>
            </a:r>
            <a:r>
              <a:rPr lang="en-US" b="1" dirty="0" err="1"/>
              <a:t>Ery</a:t>
            </a:r>
            <a:r>
              <a:rPr lang="en-US" b="1" dirty="0"/>
              <a:t>/</a:t>
            </a:r>
            <a:r>
              <a:rPr lang="en-US" b="1" dirty="0" err="1"/>
              <a:t>uL</a:t>
            </a:r>
            <a:endParaRPr lang="en-CA" b="1" dirty="0"/>
          </a:p>
          <a:p>
            <a:r>
              <a:rPr lang="en-US" dirty="0"/>
              <a:t>Urine Microscopy: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RBCs: 0-2 (reference range: 0-3 RBCs/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WBC: 0-2 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3732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anion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Difference between the positive charges and negative charges in urine</a:t>
            </a:r>
          </a:p>
          <a:p>
            <a:pPr lvl="1"/>
            <a:r>
              <a:rPr lang="en-US" sz="2000" dirty="0"/>
              <a:t>UAG = Urine (Na + K –Cl)</a:t>
            </a:r>
          </a:p>
          <a:p>
            <a:r>
              <a:rPr lang="en-US" sz="2800" u="sng" dirty="0"/>
              <a:t>Usual state</a:t>
            </a:r>
            <a:r>
              <a:rPr lang="en-US" sz="2800" dirty="0"/>
              <a:t>: more Na and K in excreted than Cl-</a:t>
            </a:r>
          </a:p>
          <a:p>
            <a:pPr lvl="1"/>
            <a:r>
              <a:rPr lang="en-US" sz="2000" b="1" dirty="0"/>
              <a:t>POSITIVE charge</a:t>
            </a:r>
          </a:p>
          <a:p>
            <a:r>
              <a:rPr lang="en-US" sz="2800" u="sng" dirty="0"/>
              <a:t>With diarrhea</a:t>
            </a:r>
            <a:r>
              <a:rPr lang="en-US" sz="2800" dirty="0"/>
              <a:t>: loss of bicarbonate salts in the stool (NaHCO3 and KHCO3)</a:t>
            </a:r>
          </a:p>
          <a:p>
            <a:pPr lvl="1"/>
            <a:r>
              <a:rPr lang="en-US" sz="2000" dirty="0"/>
              <a:t>Decreased Na and K in urine but Cl unchanged</a:t>
            </a:r>
          </a:p>
          <a:p>
            <a:pPr lvl="1"/>
            <a:r>
              <a:rPr lang="en-US" sz="2000" b="1" dirty="0"/>
              <a:t>NEGATIVE charge</a:t>
            </a:r>
            <a:endParaRPr lang="en-US" sz="2000" dirty="0"/>
          </a:p>
          <a:p>
            <a:r>
              <a:rPr lang="en-US" sz="2800" u="sng" dirty="0"/>
              <a:t>Metabolic acidosis:</a:t>
            </a:r>
            <a:r>
              <a:rPr lang="en-US" sz="2800" dirty="0"/>
              <a:t> want to excrete H+</a:t>
            </a:r>
          </a:p>
          <a:p>
            <a:pPr lvl="1"/>
            <a:r>
              <a:rPr lang="en-US" sz="2000" dirty="0"/>
              <a:t>H+ is excreted as ammonium (NH3+H →NH4+)</a:t>
            </a:r>
          </a:p>
          <a:p>
            <a:pPr lvl="1"/>
            <a:r>
              <a:rPr lang="en-US" sz="2000" dirty="0"/>
              <a:t>Ammonium travels with Cl-</a:t>
            </a:r>
          </a:p>
          <a:p>
            <a:pPr lvl="1"/>
            <a:r>
              <a:rPr lang="en-US" sz="2000" dirty="0"/>
              <a:t>Thus should see </a:t>
            </a:r>
            <a:r>
              <a:rPr lang="en-US" sz="2000" b="1" dirty="0"/>
              <a:t>NEGATIVE charge </a:t>
            </a:r>
            <a:endParaRPr lang="en-US" sz="2000" dirty="0"/>
          </a:p>
          <a:p>
            <a:r>
              <a:rPr lang="en-US" sz="2800" dirty="0"/>
              <a:t>In patients with met acidosis from impaired H excretion</a:t>
            </a:r>
          </a:p>
          <a:p>
            <a:pPr lvl="1"/>
            <a:r>
              <a:rPr lang="en-US" sz="2000" dirty="0"/>
              <a:t>Will have same as usual state without increase H excretion</a:t>
            </a:r>
          </a:p>
          <a:p>
            <a:pPr lvl="1"/>
            <a:r>
              <a:rPr lang="en-US" sz="2000" b="1" dirty="0"/>
              <a:t>POSITIVE charge</a:t>
            </a:r>
          </a:p>
          <a:p>
            <a:pPr lvl="2"/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95125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Urinalysis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Urinalysis: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Appearance: clear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/>
              <a:t>Colour</a:t>
            </a:r>
            <a:r>
              <a:rPr lang="en-US" b="1" dirty="0"/>
              <a:t>: red</a:t>
            </a:r>
            <a:endParaRPr lang="en-CA" b="1" dirty="0"/>
          </a:p>
          <a:p>
            <a:pPr marL="0" indent="0">
              <a:buNone/>
            </a:pPr>
            <a:r>
              <a:rPr lang="en-US" dirty="0"/>
              <a:t>	Specific gravity: 1.020 (reference range: 1.003-1.030)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pH: 7.0 (reference range 5.0-8.0)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Leukocyte esterase: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Nitrite: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Protein: negative (reference range: neg-0.15)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Glucose: normal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Ketones: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Blood: 250 (++++) </a:t>
            </a:r>
            <a:r>
              <a:rPr lang="en-US" b="1" dirty="0" err="1"/>
              <a:t>Ery</a:t>
            </a:r>
            <a:r>
              <a:rPr lang="en-US" b="1" dirty="0"/>
              <a:t>/</a:t>
            </a:r>
            <a:r>
              <a:rPr lang="en-US" b="1" dirty="0" err="1"/>
              <a:t>uL</a:t>
            </a:r>
            <a:endParaRPr lang="en-CA" b="1" dirty="0"/>
          </a:p>
          <a:p>
            <a:r>
              <a:rPr lang="en-US" dirty="0"/>
              <a:t>Urine Microscopy: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RBCs: 0-2 </a:t>
            </a:r>
            <a:r>
              <a:rPr lang="en-US" dirty="0"/>
              <a:t>(reference range: 0-5 RBCs/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WBC: 0-2 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1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can cause a urinalysis to be “positive” for blood when no red blood cells are seen on microscopy?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Free hemoglobin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Myoglobin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High urine calcium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 and B only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All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 to the abnormal urinalysis</a:t>
            </a:r>
          </a:p>
          <a:p>
            <a:pPr lvl="1"/>
            <a:r>
              <a:rPr lang="en-US" dirty="0"/>
              <a:t>Hematuria</a:t>
            </a:r>
          </a:p>
          <a:p>
            <a:pPr lvl="2"/>
            <a:r>
              <a:rPr lang="en-US" dirty="0"/>
              <a:t>Macro</a:t>
            </a:r>
          </a:p>
          <a:p>
            <a:pPr lvl="2"/>
            <a:r>
              <a:rPr lang="en-US" dirty="0"/>
              <a:t>Micro</a:t>
            </a:r>
          </a:p>
          <a:p>
            <a:pPr lvl="1"/>
            <a:r>
              <a:rPr lang="en-US" dirty="0"/>
              <a:t>Proteinuria</a:t>
            </a:r>
          </a:p>
          <a:p>
            <a:pPr lvl="1"/>
            <a:endParaRPr lang="en-US" dirty="0"/>
          </a:p>
          <a:p>
            <a:r>
              <a:rPr lang="en-US" dirty="0"/>
              <a:t>Hypertension</a:t>
            </a:r>
          </a:p>
          <a:p>
            <a:r>
              <a:rPr lang="en-US" dirty="0"/>
              <a:t>Weird stuff</a:t>
            </a:r>
          </a:p>
          <a:p>
            <a:pPr lvl="1"/>
            <a:r>
              <a:rPr lang="en-US" dirty="0" err="1"/>
              <a:t>Barrter’s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Gitelmans</a:t>
            </a:r>
            <a:endParaRPr lang="en-US" dirty="0"/>
          </a:p>
          <a:p>
            <a:pPr lvl="1"/>
            <a:r>
              <a:rPr lang="en-US" dirty="0"/>
              <a:t>Maybe RTAs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556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Are there RBC’s in the urine?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the urine dipstick work?</a:t>
            </a:r>
          </a:p>
          <a:p>
            <a:endParaRPr lang="en-CA" dirty="0"/>
          </a:p>
          <a:p>
            <a:r>
              <a:rPr lang="en-CA" dirty="0"/>
              <a:t>Hydrogen peroxide. </a:t>
            </a:r>
          </a:p>
          <a:p>
            <a:pPr lvl="1"/>
            <a:r>
              <a:rPr lang="en-CA" dirty="0"/>
              <a:t>This catalyzes a reaction between hemoglobin (or myoglobin) and a dye (chromogen </a:t>
            </a:r>
            <a:r>
              <a:rPr lang="en-CA" dirty="0" err="1"/>
              <a:t>tetramethylbenzidine</a:t>
            </a:r>
            <a:r>
              <a:rPr lang="en-CA" dirty="0"/>
              <a:t>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72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2. Are there RBC’s in the urine?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882731"/>
              </p:ext>
            </p:extLst>
          </p:nvPr>
        </p:nvGraphicFramePr>
        <p:xfrm>
          <a:off x="428625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19500" y="587375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latin typeface="Wingdings"/>
              </a:rPr>
              <a:t>é</a:t>
            </a:r>
            <a:r>
              <a:rPr lang="en-US" dirty="0"/>
              <a:t> LDH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Wingdings"/>
              </a:rPr>
              <a:t>é</a:t>
            </a:r>
            <a:r>
              <a:rPr lang="en-US" dirty="0"/>
              <a:t> bilirubin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7827" y="587375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latin typeface="Wingdings"/>
              </a:rPr>
              <a:t>é</a:t>
            </a:r>
            <a:r>
              <a:rPr lang="en-CA" dirty="0"/>
              <a:t> </a:t>
            </a:r>
            <a:r>
              <a:rPr lang="en-US" dirty="0" err="1"/>
              <a:t>creatine</a:t>
            </a:r>
            <a:r>
              <a:rPr lang="en-US" dirty="0"/>
              <a:t> kinase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Wingdings"/>
              </a:rPr>
              <a:t>é</a:t>
            </a:r>
            <a:r>
              <a:rPr lang="en-US" dirty="0">
                <a:latin typeface="Wingdings"/>
              </a:rPr>
              <a:t> </a:t>
            </a:r>
            <a:r>
              <a:rPr lang="en-US" dirty="0"/>
              <a:t>myoglobin</a:t>
            </a:r>
          </a:p>
        </p:txBody>
      </p:sp>
    </p:spTree>
    <p:extLst>
      <p:ext uri="{BB962C8B-B14F-4D97-AF65-F5344CB8AC3E}">
        <p14:creationId xmlns:p14="http://schemas.microsoft.com/office/powerpoint/2010/main" val="154054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Are there RBC’s in the urine?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Urine centrifugation (sometimes reported)</a:t>
            </a:r>
          </a:p>
          <a:p>
            <a:pPr lvl="1"/>
            <a:r>
              <a:rPr lang="en-US" dirty="0"/>
              <a:t>Cells are spun down</a:t>
            </a:r>
          </a:p>
          <a:p>
            <a:pPr lvl="1"/>
            <a:endParaRPr lang="en-US" dirty="0"/>
          </a:p>
          <a:p>
            <a:r>
              <a:rPr lang="en-US" dirty="0"/>
              <a:t>Sediment red or brown</a:t>
            </a:r>
          </a:p>
          <a:p>
            <a:pPr lvl="1"/>
            <a:r>
              <a:rPr lang="en-US" dirty="0"/>
              <a:t>Blood!</a:t>
            </a:r>
          </a:p>
          <a:p>
            <a:r>
              <a:rPr lang="en-US" dirty="0"/>
              <a:t>Supernatant red or brown</a:t>
            </a:r>
          </a:p>
          <a:p>
            <a:pPr lvl="1"/>
            <a:r>
              <a:rPr lang="en-US" dirty="0"/>
              <a:t>Not blood!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0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General Approach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it blood or just red urine?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there red blood cells in the urine or just 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-positive urinalysis?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b="1" dirty="0"/>
              <a:t>Where is it coming from (glomerular vs. non-glomerular)?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No really, where is it coming from?</a:t>
            </a:r>
          </a:p>
        </p:txBody>
      </p:sp>
    </p:spTree>
    <p:extLst>
      <p:ext uri="{BB962C8B-B14F-4D97-AF65-F5344CB8AC3E}">
        <p14:creationId xmlns:p14="http://schemas.microsoft.com/office/powerpoint/2010/main" val="83522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year old boy </a:t>
            </a:r>
          </a:p>
          <a:p>
            <a:pPr lvl="1"/>
            <a:r>
              <a:rPr lang="en-US" dirty="0"/>
              <a:t>1 week history of swelling around his eyes</a:t>
            </a:r>
          </a:p>
          <a:p>
            <a:pPr lvl="1"/>
            <a:r>
              <a:rPr lang="en-US" dirty="0"/>
              <a:t>One episode of brown </a:t>
            </a:r>
            <a:r>
              <a:rPr lang="en-US" dirty="0" err="1"/>
              <a:t>coloured</a:t>
            </a:r>
            <a:r>
              <a:rPr lang="en-US" dirty="0"/>
              <a:t> urine</a:t>
            </a:r>
          </a:p>
          <a:p>
            <a:pPr lvl="1"/>
            <a:r>
              <a:rPr lang="en-US" dirty="0"/>
              <a:t>History of sore throat and ear ache about 2 weeks ago</a:t>
            </a:r>
          </a:p>
          <a:p>
            <a:r>
              <a:rPr lang="en-US" dirty="0"/>
              <a:t>The nursing assessment states:</a:t>
            </a:r>
          </a:p>
          <a:p>
            <a:pPr lvl="1"/>
            <a:r>
              <a:rPr lang="en-US" dirty="0"/>
              <a:t>Temp 36.8 C, HR 110, RR 20, BP 95/60</a:t>
            </a:r>
          </a:p>
          <a:p>
            <a:r>
              <a:rPr lang="en-US" dirty="0"/>
              <a:t>U/A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81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Urinalysis: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Appearance: clear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Colour</a:t>
            </a:r>
            <a:r>
              <a:rPr lang="en-US" dirty="0"/>
              <a:t>: red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Specific gravity: 1.020 (reference range: 1.003-1.030)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pH: 7.0 (reference range 5.0-8.0)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Leukocyte esterase: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Nitrite: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Protein: 2 g/L (reference range: neg-0.15)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Glucose: normal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Ketones: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Blood: 250 (++++) </a:t>
            </a:r>
            <a:r>
              <a:rPr lang="en-US" dirty="0" err="1"/>
              <a:t>Ery</a:t>
            </a:r>
            <a:r>
              <a:rPr lang="en-US" dirty="0"/>
              <a:t>/</a:t>
            </a:r>
            <a:r>
              <a:rPr lang="en-US" dirty="0" err="1"/>
              <a:t>uL</a:t>
            </a:r>
            <a:endParaRPr lang="en-CA" dirty="0"/>
          </a:p>
          <a:p>
            <a:r>
              <a:rPr lang="en-US" dirty="0"/>
              <a:t>Urine Microscopy: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RBCs: &gt;100(reference range: 0-3 RBCs/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WBC: 20-50 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RBC casts present</a:t>
            </a:r>
          </a:p>
          <a:p>
            <a:pPr marL="0" indent="0">
              <a:buNone/>
            </a:pPr>
            <a:r>
              <a:rPr lang="en-US" dirty="0"/>
              <a:t>	Hyaline casts: 5-10</a:t>
            </a:r>
            <a:r>
              <a:rPr lang="en-US" b="1" dirty="0"/>
              <a:t> </a:t>
            </a:r>
            <a:r>
              <a:rPr lang="en-US" dirty="0"/>
              <a:t>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48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Urinalysis: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Appearance: clear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Colour</a:t>
            </a:r>
            <a:r>
              <a:rPr lang="en-US" dirty="0"/>
              <a:t>: </a:t>
            </a:r>
            <a:r>
              <a:rPr lang="en-US" b="1" dirty="0"/>
              <a:t>red</a:t>
            </a:r>
            <a:endParaRPr lang="en-CA" b="1" dirty="0"/>
          </a:p>
          <a:p>
            <a:pPr marL="0" indent="0">
              <a:buNone/>
            </a:pPr>
            <a:r>
              <a:rPr lang="en-US" dirty="0"/>
              <a:t>	Specific gravity: 1.020 (reference range: 1.003-1.030)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pH: 7.0 (reference range 5.0-8.0)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Leukocyte esterase: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Nitrite: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Protein: </a:t>
            </a:r>
            <a:r>
              <a:rPr lang="en-US" b="1" dirty="0"/>
              <a:t>2 g/L </a:t>
            </a:r>
            <a:r>
              <a:rPr lang="en-US" dirty="0"/>
              <a:t>(reference range: neg-0.15)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Glucose: normal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Ketones: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Blood: </a:t>
            </a:r>
            <a:r>
              <a:rPr lang="en-US" b="1" dirty="0"/>
              <a:t>250 (++++) </a:t>
            </a:r>
            <a:r>
              <a:rPr lang="en-US" dirty="0" err="1"/>
              <a:t>Ery</a:t>
            </a:r>
            <a:r>
              <a:rPr lang="en-US" dirty="0"/>
              <a:t>/</a:t>
            </a:r>
            <a:r>
              <a:rPr lang="en-US" dirty="0" err="1"/>
              <a:t>uL</a:t>
            </a:r>
            <a:endParaRPr lang="en-CA" dirty="0"/>
          </a:p>
          <a:p>
            <a:r>
              <a:rPr lang="en-US" dirty="0"/>
              <a:t>Urine Microscopy: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RBCs: </a:t>
            </a:r>
            <a:r>
              <a:rPr lang="en-US" b="1" dirty="0"/>
              <a:t>&gt;100 </a:t>
            </a:r>
            <a:r>
              <a:rPr lang="en-US" dirty="0"/>
              <a:t>(reference range: 0-3 RBCs/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WBC: </a:t>
            </a:r>
            <a:r>
              <a:rPr lang="en-US" b="1" dirty="0"/>
              <a:t>20-50 </a:t>
            </a:r>
            <a:r>
              <a:rPr lang="en-US" dirty="0"/>
              <a:t>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RBC casts present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Hyaline casts: 5-10 </a:t>
            </a:r>
            <a:r>
              <a:rPr lang="en-US" dirty="0"/>
              <a:t>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44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3. Where is it coming from?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into glomerular and non-glomerular</a:t>
            </a:r>
          </a:p>
          <a:p>
            <a:r>
              <a:rPr lang="en-US" dirty="0"/>
              <a:t>What are some of the distinguishing features of these two types of hematuria?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0320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3. Where is it coming from?</a:t>
            </a:r>
          </a:p>
        </p:txBody>
      </p:sp>
      <p:graphicFrame>
        <p:nvGraphicFramePr>
          <p:cNvPr id="399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10910"/>
              </p:ext>
            </p:extLst>
          </p:nvPr>
        </p:nvGraphicFramePr>
        <p:xfrm>
          <a:off x="457200" y="1928812"/>
          <a:ext cx="8229600" cy="41706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5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L="28098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Glomerular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Non-glomerular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777">
                <a:tc>
                  <a:txBody>
                    <a:bodyPr/>
                    <a:lstStyle/>
                    <a:p>
                      <a:pPr marL="136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Urine appearance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662">
                <a:tc>
                  <a:txBody>
                    <a:bodyPr/>
                    <a:lstStyle/>
                    <a:p>
                      <a:pPr marL="136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Urinalysis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852">
                <a:tc>
                  <a:txBody>
                    <a:bodyPr/>
                    <a:lstStyle/>
                    <a:p>
                      <a:pPr marL="136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Microscopy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542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3. Where is it coming from?</a:t>
            </a:r>
          </a:p>
        </p:txBody>
      </p:sp>
      <p:graphicFrame>
        <p:nvGraphicFramePr>
          <p:cNvPr id="39938" name="Group 2"/>
          <p:cNvGraphicFramePr>
            <a:graphicFrameLocks noGrp="1"/>
          </p:cNvGraphicFramePr>
          <p:nvPr/>
        </p:nvGraphicFramePr>
        <p:xfrm>
          <a:off x="457200" y="1928812"/>
          <a:ext cx="8229600" cy="43660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5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L="28098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Glomerular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Non-glomerular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777">
                <a:tc>
                  <a:txBody>
                    <a:bodyPr/>
                    <a:lstStyle/>
                    <a:p>
                      <a:pPr marL="136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Urine appearance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Tea or cola coloured</a:t>
                      </a:r>
                    </a:p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Clots not present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Bright red or pink blood</a:t>
                      </a:r>
                    </a:p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May see clots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662">
                <a:tc>
                  <a:txBody>
                    <a:bodyPr/>
                    <a:lstStyle/>
                    <a:p>
                      <a:pPr marL="136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Urinalysis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Protein &gt;2+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Protein &lt;2+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852">
                <a:tc>
                  <a:txBody>
                    <a:bodyPr/>
                    <a:lstStyle/>
                    <a:p>
                      <a:pPr marL="13680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Optima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Microscopy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/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sym typeface="Optima" charset="0"/>
                        </a:rPr>
                        <a:t>Dysmorphic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 RBCs</a:t>
                      </a:r>
                    </a:p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RBC casts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Normal RBC morphology</a:t>
                      </a:r>
                    </a:p>
                    <a:p>
                      <a:pPr marL="4680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292C1F"/>
                        </a:buClr>
                        <a:buSzPct val="125000"/>
                        <a:buFont typeface="Arial"/>
                        <a:buChar char="•"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Optima" charset="0"/>
                        </a:rPr>
                        <a:t>No casts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ヒラギノ角ゴ ProN W3" charset="0"/>
                        <a:sym typeface="Optima" charset="0"/>
                      </a:endParaRPr>
                    </a:p>
                  </a:txBody>
                  <a:tcPr marL="35719" marR="35719" marT="35719" marB="35719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43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the Abnormal Urinalysis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16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agoramedia.com/everydayhealth/gcms/Why-is-there-blood-in-my-urine-722x4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929606"/>
            <a:ext cx="6877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Non-glomerular blood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2041" y="5988205"/>
            <a:ext cx="4998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>
                <a:hlinkClick r:id="rId3"/>
              </a:rPr>
              <a:t>https://www.everydayhealth.com/urine/what-causes-blood-urine-hematuria/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323553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Non-glomerular blood</a:t>
            </a:r>
          </a:p>
        </p:txBody>
      </p:sp>
      <p:pic>
        <p:nvPicPr>
          <p:cNvPr id="409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00" y="1656457"/>
            <a:ext cx="5802064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558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Glomerular bleeding</a:t>
            </a:r>
          </a:p>
        </p:txBody>
      </p:sp>
      <p:pic>
        <p:nvPicPr>
          <p:cNvPr id="430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 b="9178"/>
          <a:stretch>
            <a:fillRect/>
          </a:stretch>
        </p:blipFill>
        <p:spPr bwMode="auto">
          <a:xfrm>
            <a:off x="3255988" y="1809379"/>
            <a:ext cx="3383235" cy="447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73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Glomerular bleeding</a:t>
            </a:r>
          </a:p>
        </p:txBody>
      </p:sp>
      <p:pic>
        <p:nvPicPr>
          <p:cNvPr id="450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15" y="1504653"/>
            <a:ext cx="6186041" cy="48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15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Glomerular bleeding</a:t>
            </a:r>
          </a:p>
        </p:txBody>
      </p:sp>
      <p:pic>
        <p:nvPicPr>
          <p:cNvPr id="471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54" y="1454423"/>
            <a:ext cx="6433840" cy="517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85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Glomerular bleeding</a:t>
            </a:r>
          </a:p>
        </p:txBody>
      </p:sp>
      <p:pic>
        <p:nvPicPr>
          <p:cNvPr id="481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28" y="1581672"/>
            <a:ext cx="5279678" cy="478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026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Urinalysis: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Appearance: clear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Colour</a:t>
            </a:r>
            <a:r>
              <a:rPr lang="en-US" dirty="0"/>
              <a:t>: </a:t>
            </a:r>
            <a:r>
              <a:rPr lang="en-US" b="1" dirty="0"/>
              <a:t>red</a:t>
            </a:r>
            <a:endParaRPr lang="en-CA" b="1" dirty="0"/>
          </a:p>
          <a:p>
            <a:pPr marL="0" indent="0">
              <a:buNone/>
            </a:pPr>
            <a:r>
              <a:rPr lang="en-US" dirty="0"/>
              <a:t>	Specific gravity: 1.020 (reference range: 1.003-1.030)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pH: 7.0 (reference range 5.0-8.0)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Leukocyte esterase: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Nitrite: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Protein: </a:t>
            </a:r>
            <a:r>
              <a:rPr lang="en-US" b="1" dirty="0"/>
              <a:t>2 g/L </a:t>
            </a:r>
            <a:r>
              <a:rPr lang="en-US" dirty="0"/>
              <a:t>(reference range: neg-0.15)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Glucose: normal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Ketones: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Blood: </a:t>
            </a:r>
            <a:r>
              <a:rPr lang="en-US" b="1" dirty="0"/>
              <a:t>250 (++++) </a:t>
            </a:r>
            <a:r>
              <a:rPr lang="en-US" dirty="0" err="1"/>
              <a:t>Ery</a:t>
            </a:r>
            <a:r>
              <a:rPr lang="en-US" dirty="0"/>
              <a:t>/</a:t>
            </a:r>
            <a:r>
              <a:rPr lang="en-US" dirty="0" err="1"/>
              <a:t>uL</a:t>
            </a:r>
            <a:endParaRPr lang="en-CA" dirty="0"/>
          </a:p>
          <a:p>
            <a:r>
              <a:rPr lang="en-US" dirty="0"/>
              <a:t>Urine Microscopy: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RBCs: </a:t>
            </a:r>
            <a:r>
              <a:rPr lang="en-US" b="1" dirty="0"/>
              <a:t>&gt;100 </a:t>
            </a:r>
            <a:r>
              <a:rPr lang="en-US" dirty="0"/>
              <a:t>(reference range: 0-3 RBCs/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WBC: </a:t>
            </a:r>
            <a:r>
              <a:rPr lang="en-US" b="1" dirty="0"/>
              <a:t>20-50 </a:t>
            </a:r>
            <a:r>
              <a:rPr lang="en-US" dirty="0"/>
              <a:t>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RBC casts present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Hyaline casts: 5-10 </a:t>
            </a:r>
            <a:r>
              <a:rPr lang="en-US" dirty="0"/>
              <a:t>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CA" b="1" dirty="0"/>
              <a:t>IMPRESSION: likely glomerular source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General Approach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Is it blood or just red urine?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Are there red blood cells in the urine or just a </a:t>
            </a:r>
            <a:r>
              <a:rPr lang="en-US" dirty="0" err="1">
                <a:solidFill>
                  <a:srgbClr val="7F7F7F"/>
                </a:solidFill>
              </a:rPr>
              <a:t>heme</a:t>
            </a:r>
            <a:r>
              <a:rPr lang="en-US" dirty="0">
                <a:solidFill>
                  <a:srgbClr val="7F7F7F"/>
                </a:solidFill>
              </a:rPr>
              <a:t>-positive urinalysis?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Where is it coming from (glomerular vs. non-glomerular)?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b="1" dirty="0"/>
              <a:t>No really, where is it coming from?</a:t>
            </a:r>
          </a:p>
        </p:txBody>
      </p:sp>
    </p:spTree>
    <p:extLst>
      <p:ext uri="{BB962C8B-B14F-4D97-AF65-F5344CB8AC3E}">
        <p14:creationId xmlns:p14="http://schemas.microsoft.com/office/powerpoint/2010/main" val="980655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Etiology of gross hematuria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83303"/>
            <a:r>
              <a:rPr lang="en-US" dirty="0"/>
              <a:t>Most common causes of gross hematuria in children</a:t>
            </a:r>
          </a:p>
          <a:p>
            <a:pPr marL="483303"/>
            <a:r>
              <a:rPr lang="en-US" dirty="0"/>
              <a:t>Depends on the setting</a:t>
            </a:r>
          </a:p>
          <a:p>
            <a:pPr marL="483303"/>
            <a:r>
              <a:rPr lang="en-US" dirty="0"/>
              <a:t>How about in those presenting to ER?</a:t>
            </a:r>
          </a:p>
          <a:p>
            <a:pPr marL="840477" lvl="1"/>
            <a:r>
              <a:rPr lang="en-US" sz="2000" dirty="0"/>
              <a:t>UTI</a:t>
            </a:r>
          </a:p>
          <a:p>
            <a:pPr marL="840477" lvl="1"/>
            <a:r>
              <a:rPr lang="en-US" sz="2000" dirty="0"/>
              <a:t>Irritation of the meatus or perineum</a:t>
            </a:r>
          </a:p>
          <a:p>
            <a:pPr marL="840477" lvl="1"/>
            <a:r>
              <a:rPr lang="en-US" sz="2000" dirty="0"/>
              <a:t>Trauma</a:t>
            </a:r>
          </a:p>
          <a:p>
            <a:pPr marL="840477" lvl="1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499485" y="6126163"/>
            <a:ext cx="4021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/>
              <a:t>Ingelfinger</a:t>
            </a:r>
            <a:r>
              <a:rPr lang="en-CA" sz="1200" dirty="0"/>
              <a:t> JR, et al, Pediatrics. 1977;59(4):557 </a:t>
            </a:r>
            <a:endParaRPr lang="en-US" sz="1200" dirty="0"/>
          </a:p>
          <a:p>
            <a:r>
              <a:rPr lang="en-US" sz="1200" dirty="0"/>
              <a:t>Patel HP, </a:t>
            </a:r>
            <a:r>
              <a:rPr lang="en-US" sz="1200" dirty="0" err="1"/>
              <a:t>Bissler</a:t>
            </a:r>
            <a:r>
              <a:rPr lang="en-US" sz="1200" dirty="0"/>
              <a:t> JJ, </a:t>
            </a:r>
            <a:r>
              <a:rPr lang="en-US" sz="1200" dirty="0" err="1"/>
              <a:t>Pediatr</a:t>
            </a:r>
            <a:r>
              <a:rPr lang="en-US" sz="1200" dirty="0"/>
              <a:t> </a:t>
            </a:r>
            <a:r>
              <a:rPr lang="en-US" sz="1200" dirty="0" err="1"/>
              <a:t>Clin</a:t>
            </a:r>
            <a:r>
              <a:rPr lang="en-US" sz="1200" dirty="0"/>
              <a:t> North Am. 2001; 48:1519</a:t>
            </a:r>
          </a:p>
        </p:txBody>
      </p:sp>
    </p:spTree>
    <p:extLst>
      <p:ext uri="{BB962C8B-B14F-4D97-AF65-F5344CB8AC3E}">
        <p14:creationId xmlns:p14="http://schemas.microsoft.com/office/powerpoint/2010/main" val="63062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Etiology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83303">
              <a:lnSpc>
                <a:spcPct val="90000"/>
              </a:lnSpc>
            </a:pPr>
            <a:r>
              <a:rPr lang="en-US" dirty="0"/>
              <a:t>Less common causes of gross hematuria</a:t>
            </a:r>
          </a:p>
          <a:p>
            <a:pPr marL="840477" lvl="1">
              <a:lnSpc>
                <a:spcPct val="90000"/>
              </a:lnSpc>
            </a:pPr>
            <a:r>
              <a:rPr lang="en-US" sz="2000" dirty="0"/>
              <a:t>Acute nephritis </a:t>
            </a:r>
          </a:p>
          <a:p>
            <a:pPr marL="1240527" lvl="2">
              <a:lnSpc>
                <a:spcPct val="90000"/>
              </a:lnSpc>
            </a:pPr>
            <a:r>
              <a:rPr lang="en-US" sz="2000" dirty="0"/>
              <a:t>Post-infectious glomerulonephritis</a:t>
            </a:r>
          </a:p>
          <a:p>
            <a:pPr marL="1240527" lvl="2">
              <a:lnSpc>
                <a:spcPct val="90000"/>
              </a:lnSpc>
            </a:pPr>
            <a:r>
              <a:rPr lang="en-US" sz="2000" dirty="0"/>
              <a:t>IgA nephropathy</a:t>
            </a:r>
          </a:p>
          <a:p>
            <a:pPr marL="840477" lvl="1">
              <a:lnSpc>
                <a:spcPct val="90000"/>
              </a:lnSpc>
            </a:pPr>
            <a:r>
              <a:rPr lang="en-US" sz="2000" dirty="0"/>
              <a:t>Nephrolithiasis</a:t>
            </a:r>
          </a:p>
          <a:p>
            <a:pPr marL="840477" lvl="1">
              <a:lnSpc>
                <a:spcPct val="90000"/>
              </a:lnSpc>
            </a:pPr>
            <a:r>
              <a:rPr lang="en-US" sz="2000" dirty="0"/>
              <a:t>Coagulopathy</a:t>
            </a:r>
          </a:p>
          <a:p>
            <a:pPr marL="840477" lvl="1">
              <a:lnSpc>
                <a:spcPct val="90000"/>
              </a:lnSpc>
            </a:pPr>
            <a:r>
              <a:rPr lang="en-US" sz="2000" dirty="0"/>
              <a:t>Sickle cell disease</a:t>
            </a:r>
          </a:p>
          <a:p>
            <a:pPr marL="840477" lvl="1">
              <a:lnSpc>
                <a:spcPct val="90000"/>
              </a:lnSpc>
            </a:pPr>
            <a:r>
              <a:rPr lang="en-US" sz="2000" dirty="0"/>
              <a:t>Drug-induced hemorrhagic cystitis</a:t>
            </a:r>
          </a:p>
          <a:p>
            <a:pPr marL="840477" lvl="1">
              <a:lnSpc>
                <a:spcPct val="90000"/>
              </a:lnSpc>
            </a:pPr>
            <a:r>
              <a:rPr lang="en-US" sz="2000" dirty="0"/>
              <a:t>Malignancy (Wilms or rarely transitional cell carcinoma)</a:t>
            </a:r>
          </a:p>
          <a:p>
            <a:pPr marL="840477" lvl="1">
              <a:lnSpc>
                <a:spcPct val="90000"/>
              </a:lnSpc>
            </a:pPr>
            <a:r>
              <a:rPr lang="en-US" sz="2000" dirty="0" err="1"/>
              <a:t>Hypercalciuria</a:t>
            </a:r>
            <a:endParaRPr lang="en-US" sz="2000" dirty="0"/>
          </a:p>
          <a:p>
            <a:pPr marL="840477" lvl="1">
              <a:lnSpc>
                <a:spcPct val="90000"/>
              </a:lnSpc>
            </a:pPr>
            <a:r>
              <a:rPr lang="en-US" sz="2000" dirty="0"/>
              <a:t>Post-micturition urethral bleeding</a:t>
            </a:r>
          </a:p>
          <a:p>
            <a:pPr marL="840477" lvl="1">
              <a:lnSpc>
                <a:spcPct val="90000"/>
              </a:lnSpc>
            </a:pPr>
            <a:r>
              <a:rPr lang="en-US" sz="2000" dirty="0"/>
              <a:t>No cause</a:t>
            </a:r>
          </a:p>
          <a:p>
            <a:pPr marL="1240527" lvl="2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99485" y="6126163"/>
            <a:ext cx="4021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/>
              <a:t>Ingelfinger</a:t>
            </a:r>
            <a:r>
              <a:rPr lang="en-CA" sz="1200" dirty="0"/>
              <a:t> JR, et al, Pediatrics. 1977;59(4):557 </a:t>
            </a:r>
            <a:endParaRPr lang="en-US" sz="1200" dirty="0"/>
          </a:p>
          <a:p>
            <a:r>
              <a:rPr lang="en-US" sz="1200" dirty="0"/>
              <a:t>Patel HP, </a:t>
            </a:r>
            <a:r>
              <a:rPr lang="en-US" sz="1200" dirty="0" err="1"/>
              <a:t>Bissler</a:t>
            </a:r>
            <a:r>
              <a:rPr lang="en-US" sz="1200" dirty="0"/>
              <a:t> JJ, </a:t>
            </a:r>
            <a:r>
              <a:rPr lang="en-US" sz="1200" dirty="0" err="1"/>
              <a:t>Pediatr</a:t>
            </a:r>
            <a:r>
              <a:rPr lang="en-US" sz="1200" dirty="0"/>
              <a:t> </a:t>
            </a:r>
            <a:r>
              <a:rPr lang="en-US" sz="1200" dirty="0" err="1"/>
              <a:t>Clin</a:t>
            </a:r>
            <a:r>
              <a:rPr lang="en-US" sz="1200" dirty="0"/>
              <a:t> North Am. 2001; 48:1519</a:t>
            </a:r>
          </a:p>
        </p:txBody>
      </p:sp>
    </p:spTree>
    <p:extLst>
      <p:ext uri="{BB962C8B-B14F-4D97-AF65-F5344CB8AC3E}">
        <p14:creationId xmlns:p14="http://schemas.microsoft.com/office/powerpoint/2010/main" val="37782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year old boy </a:t>
            </a:r>
          </a:p>
          <a:p>
            <a:pPr lvl="1"/>
            <a:r>
              <a:rPr lang="en-US" dirty="0"/>
              <a:t>1 week history of swelling around his eyes</a:t>
            </a:r>
          </a:p>
          <a:p>
            <a:pPr lvl="1"/>
            <a:r>
              <a:rPr lang="en-US" dirty="0"/>
              <a:t>One episode of brown </a:t>
            </a:r>
            <a:r>
              <a:rPr lang="en-US" dirty="0" err="1"/>
              <a:t>coloured</a:t>
            </a:r>
            <a:r>
              <a:rPr lang="en-US" dirty="0"/>
              <a:t> urine</a:t>
            </a:r>
          </a:p>
          <a:p>
            <a:pPr lvl="1"/>
            <a:r>
              <a:rPr lang="en-US" dirty="0"/>
              <a:t>History of sore throat and ear ache about 2 weeks ago</a:t>
            </a:r>
          </a:p>
          <a:p>
            <a:r>
              <a:rPr lang="en-US" dirty="0"/>
              <a:t>The nursing assessment states:</a:t>
            </a:r>
          </a:p>
          <a:p>
            <a:pPr lvl="1"/>
            <a:r>
              <a:rPr lang="en-US" dirty="0"/>
              <a:t>Temp 36.8 C</a:t>
            </a:r>
          </a:p>
          <a:p>
            <a:pPr lvl="1"/>
            <a:r>
              <a:rPr lang="en-US" dirty="0"/>
              <a:t>HR 110</a:t>
            </a:r>
          </a:p>
          <a:p>
            <a:pPr lvl="1"/>
            <a:r>
              <a:rPr lang="en-US" dirty="0"/>
              <a:t>RR 20</a:t>
            </a:r>
          </a:p>
          <a:p>
            <a:pPr lvl="1"/>
            <a:r>
              <a:rPr lang="en-US" dirty="0"/>
              <a:t>BP 95/60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9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/>
        </p:spPr>
        <p:txBody>
          <a:bodyPr/>
          <a:lstStyle/>
          <a:p>
            <a:r>
              <a:rPr lang="en-US" sz="4900">
                <a:latin typeface="+mj-lt"/>
              </a:rPr>
              <a:t>Differential for hematuria</a:t>
            </a:r>
          </a:p>
        </p:txBody>
      </p:sp>
      <p:sp>
        <p:nvSpPr>
          <p:cNvPr id="54274" name="AutoShape 2"/>
          <p:cNvSpPr>
            <a:spLocks noChangeShapeType="1"/>
          </p:cNvSpPr>
          <p:nvPr/>
        </p:nvSpPr>
        <p:spPr bwMode="auto">
          <a:xfrm flipH="1">
            <a:off x="1022449" y="2531566"/>
            <a:ext cx="1084957" cy="137517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75" name="AutoShape 3"/>
          <p:cNvSpPr>
            <a:spLocks noChangeShapeType="1"/>
          </p:cNvSpPr>
          <p:nvPr/>
        </p:nvSpPr>
        <p:spPr bwMode="auto">
          <a:xfrm>
            <a:off x="2107406" y="2531566"/>
            <a:ext cx="951012" cy="137517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848320" y="2027039"/>
            <a:ext cx="2518172" cy="1009055"/>
            <a:chOff x="0" y="0"/>
            <a:chExt cx="2256" cy="904"/>
          </a:xfrm>
        </p:grpSpPr>
        <p:sp>
          <p:nvSpPr>
            <p:cNvPr id="54276" name="Rectangle 4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solidFill>
              <a:srgbClr val="BBE0E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77" name="Rectangle 5"/>
            <p:cNvSpPr>
              <a:spLocks/>
            </p:cNvSpPr>
            <p:nvPr/>
          </p:nvSpPr>
          <p:spPr bwMode="auto">
            <a:xfrm>
              <a:off x="0" y="228"/>
              <a:ext cx="22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32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Glomerular</a:t>
              </a:r>
            </a:p>
          </p:txBody>
        </p:sp>
      </p:grpSp>
      <p:sp>
        <p:nvSpPr>
          <p:cNvPr id="54279" name="AutoShape 7"/>
          <p:cNvSpPr>
            <a:spLocks noChangeShapeType="1"/>
          </p:cNvSpPr>
          <p:nvPr/>
        </p:nvSpPr>
        <p:spPr bwMode="auto">
          <a:xfrm flipH="1">
            <a:off x="5487293" y="2531566"/>
            <a:ext cx="1156395" cy="141089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80" name="AutoShape 8"/>
          <p:cNvSpPr>
            <a:spLocks noChangeShapeType="1"/>
          </p:cNvSpPr>
          <p:nvPr/>
        </p:nvSpPr>
        <p:spPr bwMode="auto">
          <a:xfrm>
            <a:off x="6643688" y="2531566"/>
            <a:ext cx="1701105" cy="141089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83" name="Group 11"/>
          <p:cNvGrpSpPr>
            <a:grpSpLocks/>
          </p:cNvGrpSpPr>
          <p:nvPr/>
        </p:nvGrpSpPr>
        <p:grpSpPr bwMode="auto">
          <a:xfrm>
            <a:off x="5384602" y="2027039"/>
            <a:ext cx="2518172" cy="1009055"/>
            <a:chOff x="0" y="0"/>
            <a:chExt cx="2256" cy="904"/>
          </a:xfrm>
        </p:grpSpPr>
        <p:sp>
          <p:nvSpPr>
            <p:cNvPr id="54281" name="Rectangle 9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solidFill>
              <a:srgbClr val="BBE0E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82" name="Rectangle 10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Extra-Glomerular</a:t>
              </a:r>
            </a:p>
          </p:txBody>
        </p:sp>
      </p:grpSp>
      <p:sp>
        <p:nvSpPr>
          <p:cNvPr id="54284" name="AutoShape 12"/>
          <p:cNvSpPr>
            <a:spLocks noChangeShapeType="1"/>
          </p:cNvSpPr>
          <p:nvPr/>
        </p:nvSpPr>
        <p:spPr bwMode="auto">
          <a:xfrm>
            <a:off x="1022449" y="3906738"/>
            <a:ext cx="17859" cy="158948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357188" y="3286126"/>
            <a:ext cx="1426464" cy="1060704"/>
            <a:chOff x="0" y="0"/>
            <a:chExt cx="1000" cy="648"/>
          </a:xfrm>
        </p:grpSpPr>
        <p:sp>
          <p:nvSpPr>
            <p:cNvPr id="54285" name="AutoShape 13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A714D9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86" name="Rectangle 14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Isolated renal disease</a:t>
              </a:r>
            </a:p>
          </p:txBody>
        </p:sp>
      </p:grpSp>
      <p:sp>
        <p:nvSpPr>
          <p:cNvPr id="54288" name="AutoShape 16"/>
          <p:cNvSpPr>
            <a:spLocks noChangeShapeType="1"/>
          </p:cNvSpPr>
          <p:nvPr/>
        </p:nvSpPr>
        <p:spPr bwMode="auto">
          <a:xfrm>
            <a:off x="3058418" y="3906738"/>
            <a:ext cx="8930" cy="165199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91" name="Group 19"/>
          <p:cNvGrpSpPr>
            <a:grpSpLocks/>
          </p:cNvGrpSpPr>
          <p:nvPr/>
        </p:nvGrpSpPr>
        <p:grpSpPr bwMode="auto">
          <a:xfrm>
            <a:off x="2393156" y="3286126"/>
            <a:ext cx="1426464" cy="1060704"/>
            <a:chOff x="0" y="0"/>
            <a:chExt cx="1000" cy="648"/>
          </a:xfrm>
        </p:grpSpPr>
        <p:sp>
          <p:nvSpPr>
            <p:cNvPr id="54289" name="AutoShape 17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A714D9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Systemic disease</a:t>
              </a:r>
            </a:p>
          </p:txBody>
        </p:sp>
      </p:grpSp>
      <p:sp>
        <p:nvSpPr>
          <p:cNvPr id="54292" name="AutoShape 20"/>
          <p:cNvSpPr>
            <a:spLocks noChangeShapeType="1"/>
          </p:cNvSpPr>
          <p:nvPr/>
        </p:nvSpPr>
        <p:spPr bwMode="auto">
          <a:xfrm flipH="1">
            <a:off x="4558605" y="3942457"/>
            <a:ext cx="928688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3" name="AutoShape 21"/>
          <p:cNvSpPr>
            <a:spLocks noChangeShapeType="1"/>
          </p:cNvSpPr>
          <p:nvPr/>
        </p:nvSpPr>
        <p:spPr bwMode="auto">
          <a:xfrm>
            <a:off x="5487293" y="3942457"/>
            <a:ext cx="187523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4" name="AutoShape 22"/>
          <p:cNvSpPr>
            <a:spLocks noChangeShapeType="1"/>
          </p:cNvSpPr>
          <p:nvPr/>
        </p:nvSpPr>
        <p:spPr bwMode="auto">
          <a:xfrm>
            <a:off x="5487293" y="3942457"/>
            <a:ext cx="1366242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5" name="AutoShape 23"/>
          <p:cNvSpPr>
            <a:spLocks noChangeShapeType="1"/>
          </p:cNvSpPr>
          <p:nvPr/>
        </p:nvSpPr>
        <p:spPr bwMode="auto">
          <a:xfrm flipH="1">
            <a:off x="4862215" y="3942457"/>
            <a:ext cx="625078" cy="19645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6" name="AutoShape 24"/>
          <p:cNvSpPr>
            <a:spLocks noChangeShapeType="1"/>
          </p:cNvSpPr>
          <p:nvPr/>
        </p:nvSpPr>
        <p:spPr bwMode="auto">
          <a:xfrm>
            <a:off x="5487293" y="3942457"/>
            <a:ext cx="1294805" cy="19645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99" name="Group 27"/>
          <p:cNvGrpSpPr>
            <a:grpSpLocks/>
          </p:cNvGrpSpPr>
          <p:nvPr/>
        </p:nvGrpSpPr>
        <p:grpSpPr bwMode="auto">
          <a:xfrm>
            <a:off x="4822031" y="3321845"/>
            <a:ext cx="1426464" cy="1060704"/>
            <a:chOff x="0" y="0"/>
            <a:chExt cx="1000" cy="648"/>
          </a:xfrm>
        </p:grpSpPr>
        <p:sp>
          <p:nvSpPr>
            <p:cNvPr id="54297" name="AutoShape 25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3DD94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98" name="Rectangle 26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Upper urinary tract</a:t>
              </a:r>
            </a:p>
          </p:txBody>
        </p:sp>
      </p:grpSp>
      <p:sp>
        <p:nvSpPr>
          <p:cNvPr id="54300" name="AutoShape 28"/>
          <p:cNvSpPr>
            <a:spLocks noChangeShapeType="1"/>
          </p:cNvSpPr>
          <p:nvPr/>
        </p:nvSpPr>
        <p:spPr bwMode="auto">
          <a:xfrm>
            <a:off x="8344793" y="3942457"/>
            <a:ext cx="0" cy="145107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303" name="Group 31"/>
          <p:cNvGrpSpPr>
            <a:grpSpLocks/>
          </p:cNvGrpSpPr>
          <p:nvPr/>
        </p:nvGrpSpPr>
        <p:grpSpPr bwMode="auto">
          <a:xfrm>
            <a:off x="7635688" y="3321845"/>
            <a:ext cx="1426464" cy="1060704"/>
            <a:chOff x="0" y="0"/>
            <a:chExt cx="1000" cy="648"/>
          </a:xfrm>
        </p:grpSpPr>
        <p:sp>
          <p:nvSpPr>
            <p:cNvPr id="54301" name="AutoShape 29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3DD94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302" name="Rectangle 30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Lower urinary tract</a:t>
              </a:r>
            </a:p>
          </p:txBody>
        </p:sp>
      </p:grpSp>
      <p:grpSp>
        <p:nvGrpSpPr>
          <p:cNvPr id="54306" name="Group 34"/>
          <p:cNvGrpSpPr>
            <a:grpSpLocks/>
          </p:cNvGrpSpPr>
          <p:nvPr/>
        </p:nvGrpSpPr>
        <p:grpSpPr bwMode="auto">
          <a:xfrm>
            <a:off x="214313" y="4652367"/>
            <a:ext cx="1651992" cy="1982609"/>
            <a:chOff x="0" y="0"/>
            <a:chExt cx="1480" cy="1512"/>
          </a:xfrm>
        </p:grpSpPr>
        <p:sp>
          <p:nvSpPr>
            <p:cNvPr id="54304" name="AutoShape 32"/>
            <p:cNvSpPr>
              <a:spLocks/>
            </p:cNvSpPr>
            <p:nvPr/>
          </p:nvSpPr>
          <p:spPr bwMode="auto">
            <a:xfrm>
              <a:off x="0" y="0"/>
              <a:ext cx="1480" cy="1512"/>
            </a:xfrm>
            <a:prstGeom prst="roundRect">
              <a:avLst>
                <a:gd name="adj" fmla="val 8106"/>
              </a:avLst>
            </a:prstGeom>
            <a:solidFill>
              <a:srgbClr val="FFC9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05" name="Rectangle 33"/>
            <p:cNvSpPr>
              <a:spLocks/>
            </p:cNvSpPr>
            <p:nvPr/>
          </p:nvSpPr>
          <p:spPr bwMode="auto">
            <a:xfrm>
              <a:off x="35" y="56"/>
              <a:ext cx="1408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Century Gothic"/>
                  <a:ea typeface="ＭＳ Ｐゴシック" charset="0"/>
                  <a:cs typeface="Futura" charset="0"/>
                  <a:sym typeface="Futura" charset="0"/>
                </a:rPr>
                <a:t>PIGN</a:t>
              </a:r>
              <a:r>
                <a:rPr lang="en-US" sz="1400" dirty="0">
                  <a:ea typeface="ＭＳ Ｐゴシック" charset="0"/>
                  <a:cs typeface="Futura" charset="0"/>
                  <a:sym typeface="Futura" charset="0"/>
                </a:rPr>
                <a:t> </a:t>
              </a: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– Post-infectious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IgA nephropathy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Alport</a:t>
              </a: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 Syndrome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Thin BM disease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MPGN/FSGS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Anti-GBM disease</a:t>
              </a:r>
            </a:p>
          </p:txBody>
        </p:sp>
      </p:grpSp>
      <p:grpSp>
        <p:nvGrpSpPr>
          <p:cNvPr id="54309" name="Group 37"/>
          <p:cNvGrpSpPr>
            <a:grpSpLocks/>
          </p:cNvGrpSpPr>
          <p:nvPr/>
        </p:nvGrpSpPr>
        <p:grpSpPr bwMode="auto">
          <a:xfrm>
            <a:off x="2241352" y="4714875"/>
            <a:ext cx="1651992" cy="1687711"/>
            <a:chOff x="0" y="0"/>
            <a:chExt cx="1480" cy="1512"/>
          </a:xfrm>
        </p:grpSpPr>
        <p:sp>
          <p:nvSpPr>
            <p:cNvPr id="54307" name="AutoShape 35"/>
            <p:cNvSpPr>
              <a:spLocks/>
            </p:cNvSpPr>
            <p:nvPr/>
          </p:nvSpPr>
          <p:spPr bwMode="auto">
            <a:xfrm>
              <a:off x="0" y="0"/>
              <a:ext cx="1480" cy="1512"/>
            </a:xfrm>
            <a:prstGeom prst="roundRect">
              <a:avLst>
                <a:gd name="adj" fmla="val 8106"/>
              </a:avLst>
            </a:prstGeom>
            <a:solidFill>
              <a:srgbClr val="FFC1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08" name="Rectangle 36"/>
            <p:cNvSpPr>
              <a:spLocks/>
            </p:cNvSpPr>
            <p:nvPr/>
          </p:nvSpPr>
          <p:spPr bwMode="auto">
            <a:xfrm>
              <a:off x="35" y="142"/>
              <a:ext cx="140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HSP nephritis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Hemolytic uremic syndrome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SLE nephritis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ANCA vasculitis</a:t>
              </a:r>
            </a:p>
          </p:txBody>
        </p:sp>
      </p:grpSp>
      <p:grpSp>
        <p:nvGrpSpPr>
          <p:cNvPr id="54312" name="Group 40"/>
          <p:cNvGrpSpPr>
            <a:grpSpLocks/>
          </p:cNvGrpSpPr>
          <p:nvPr/>
        </p:nvGrpSpPr>
        <p:grpSpPr bwMode="auto">
          <a:xfrm>
            <a:off x="4036218" y="5607844"/>
            <a:ext cx="1777559" cy="598289"/>
            <a:chOff x="0" y="0"/>
            <a:chExt cx="1480" cy="536"/>
          </a:xfrm>
        </p:grpSpPr>
        <p:sp>
          <p:nvSpPr>
            <p:cNvPr id="54310" name="AutoShape 38"/>
            <p:cNvSpPr>
              <a:spLocks/>
            </p:cNvSpPr>
            <p:nvPr/>
          </p:nvSpPr>
          <p:spPr bwMode="auto">
            <a:xfrm>
              <a:off x="0" y="0"/>
              <a:ext cx="1480" cy="536"/>
            </a:xfrm>
            <a:prstGeom prst="roundRect">
              <a:avLst>
                <a:gd name="adj" fmla="val 22380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1" name="Rectangle 39"/>
            <p:cNvSpPr>
              <a:spLocks/>
            </p:cNvSpPr>
            <p:nvPr/>
          </p:nvSpPr>
          <p:spPr bwMode="auto">
            <a:xfrm>
              <a:off x="36" y="172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Hemoglobinopathy</a:t>
              </a:r>
              <a:endParaRPr lang="en-US" sz="1400" dirty="0">
                <a:latin typeface="+mj-lt"/>
                <a:ea typeface="ＭＳ Ｐゴシック" charset="0"/>
                <a:cs typeface="Futura" charset="0"/>
                <a:sym typeface="Futura" charset="0"/>
              </a:endParaRPr>
            </a:p>
          </p:txBody>
        </p:sp>
      </p:grpSp>
      <p:grpSp>
        <p:nvGrpSpPr>
          <p:cNvPr id="54315" name="Group 43"/>
          <p:cNvGrpSpPr>
            <a:grpSpLocks/>
          </p:cNvGrpSpPr>
          <p:nvPr/>
        </p:nvGrpSpPr>
        <p:grpSpPr bwMode="auto">
          <a:xfrm>
            <a:off x="6018609" y="5607844"/>
            <a:ext cx="1526977" cy="598289"/>
            <a:chOff x="0" y="0"/>
            <a:chExt cx="1368" cy="536"/>
          </a:xfrm>
        </p:grpSpPr>
        <p:sp>
          <p:nvSpPr>
            <p:cNvPr id="54313" name="AutoShape 41"/>
            <p:cNvSpPr>
              <a:spLocks/>
            </p:cNvSpPr>
            <p:nvPr/>
          </p:nvSpPr>
          <p:spPr bwMode="auto">
            <a:xfrm>
              <a:off x="0" y="0"/>
              <a:ext cx="1368" cy="536"/>
            </a:xfrm>
            <a:prstGeom prst="roundRect">
              <a:avLst>
                <a:gd name="adj" fmla="val 22380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4" name="Rectangle 42"/>
            <p:cNvSpPr>
              <a:spLocks/>
            </p:cNvSpPr>
            <p:nvPr/>
          </p:nvSpPr>
          <p:spPr bwMode="auto">
            <a:xfrm>
              <a:off x="36" y="172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Anatomic</a:t>
              </a:r>
            </a:p>
          </p:txBody>
        </p:sp>
      </p:grpSp>
      <p:grpSp>
        <p:nvGrpSpPr>
          <p:cNvPr id="54318" name="Group 46"/>
          <p:cNvGrpSpPr>
            <a:grpSpLocks/>
          </p:cNvGrpSpPr>
          <p:nvPr/>
        </p:nvGrpSpPr>
        <p:grpSpPr bwMode="auto">
          <a:xfrm>
            <a:off x="4080867" y="4857750"/>
            <a:ext cx="955477" cy="517922"/>
            <a:chOff x="0" y="0"/>
            <a:chExt cx="856" cy="464"/>
          </a:xfrm>
        </p:grpSpPr>
        <p:sp>
          <p:nvSpPr>
            <p:cNvPr id="54316" name="AutoShape 44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7" name="Rectangle 45"/>
            <p:cNvSpPr>
              <a:spLocks/>
            </p:cNvSpPr>
            <p:nvPr/>
          </p:nvSpPr>
          <p:spPr bwMode="auto">
            <a:xfrm>
              <a:off x="35" y="35"/>
              <a:ext cx="785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Tubulo-interstitial</a:t>
              </a:r>
            </a:p>
          </p:txBody>
        </p:sp>
      </p:grpSp>
      <p:grpSp>
        <p:nvGrpSpPr>
          <p:cNvPr id="54321" name="Group 49"/>
          <p:cNvGrpSpPr>
            <a:grpSpLocks/>
          </p:cNvGrpSpPr>
          <p:nvPr/>
        </p:nvGrpSpPr>
        <p:grpSpPr bwMode="auto">
          <a:xfrm>
            <a:off x="5197078" y="4857750"/>
            <a:ext cx="955477" cy="517922"/>
            <a:chOff x="0" y="0"/>
            <a:chExt cx="856" cy="464"/>
          </a:xfrm>
        </p:grpSpPr>
        <p:sp>
          <p:nvSpPr>
            <p:cNvPr id="54319" name="AutoShape 47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0" name="Rectangle 48"/>
            <p:cNvSpPr>
              <a:spLocks/>
            </p:cNvSpPr>
            <p:nvPr/>
          </p:nvSpPr>
          <p:spPr bwMode="auto">
            <a:xfrm>
              <a:off x="36" y="136"/>
              <a:ext cx="7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Vascular</a:t>
              </a:r>
            </a:p>
          </p:txBody>
        </p:sp>
      </p:grpSp>
      <p:grpSp>
        <p:nvGrpSpPr>
          <p:cNvPr id="54324" name="Group 52"/>
          <p:cNvGrpSpPr>
            <a:grpSpLocks/>
          </p:cNvGrpSpPr>
          <p:nvPr/>
        </p:nvGrpSpPr>
        <p:grpSpPr bwMode="auto">
          <a:xfrm>
            <a:off x="6375797" y="4857750"/>
            <a:ext cx="1129606" cy="517922"/>
            <a:chOff x="0" y="0"/>
            <a:chExt cx="856" cy="464"/>
          </a:xfrm>
        </p:grpSpPr>
        <p:sp>
          <p:nvSpPr>
            <p:cNvPr id="54322" name="AutoShape 50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3" name="Rectangle 51"/>
            <p:cNvSpPr>
              <a:spLocks/>
            </p:cNvSpPr>
            <p:nvPr/>
          </p:nvSpPr>
          <p:spPr bwMode="auto">
            <a:xfrm>
              <a:off x="36" y="136"/>
              <a:ext cx="7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Crystalluria</a:t>
              </a:r>
              <a:endParaRPr lang="en-US" sz="1400" dirty="0">
                <a:latin typeface="+mj-lt"/>
                <a:ea typeface="ＭＳ Ｐゴシック" charset="0"/>
                <a:cs typeface="Futura" charset="0"/>
                <a:sym typeface="Futura" charset="0"/>
              </a:endParaRPr>
            </a:p>
          </p:txBody>
        </p:sp>
      </p:grpSp>
      <p:grpSp>
        <p:nvGrpSpPr>
          <p:cNvPr id="54327" name="Group 55"/>
          <p:cNvGrpSpPr>
            <a:grpSpLocks/>
          </p:cNvGrpSpPr>
          <p:nvPr/>
        </p:nvGrpSpPr>
        <p:grpSpPr bwMode="auto">
          <a:xfrm>
            <a:off x="7495822" y="4500562"/>
            <a:ext cx="1612459" cy="1877660"/>
            <a:chOff x="0" y="0"/>
            <a:chExt cx="1368" cy="1600"/>
          </a:xfrm>
        </p:grpSpPr>
        <p:sp>
          <p:nvSpPr>
            <p:cNvPr id="54325" name="AutoShape 53"/>
            <p:cNvSpPr>
              <a:spLocks/>
            </p:cNvSpPr>
            <p:nvPr/>
          </p:nvSpPr>
          <p:spPr bwMode="auto">
            <a:xfrm>
              <a:off x="0" y="0"/>
              <a:ext cx="1368" cy="1600"/>
            </a:xfrm>
            <a:prstGeom prst="roundRect">
              <a:avLst>
                <a:gd name="adj" fmla="val 8764"/>
              </a:avLst>
            </a:prstGeom>
            <a:solidFill>
              <a:srgbClr val="D0D9A8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6" name="Rectangle 54"/>
            <p:cNvSpPr>
              <a:spLocks/>
            </p:cNvSpPr>
            <p:nvPr/>
          </p:nvSpPr>
          <p:spPr bwMode="auto">
            <a:xfrm>
              <a:off x="35" y="104"/>
              <a:ext cx="129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Inflammation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Infection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Urolithiasis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Trauma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Coagulopathy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Heavy exercise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Munchausen/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Munch by proxy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8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279" grpId="0" animBg="1"/>
      <p:bldP spid="54280" grpId="0" animBg="1"/>
      <p:bldP spid="54284" grpId="0" animBg="1"/>
      <p:bldP spid="54288" grpId="0" animBg="1"/>
      <p:bldP spid="54292" grpId="0" animBg="1"/>
      <p:bldP spid="54293" grpId="0" animBg="1"/>
      <p:bldP spid="54294" grpId="0" animBg="1"/>
      <p:bldP spid="54295" grpId="0" animBg="1"/>
      <p:bldP spid="54296" grpId="0" animBg="1"/>
      <p:bldP spid="5430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/>
        </p:spPr>
        <p:txBody>
          <a:bodyPr/>
          <a:lstStyle/>
          <a:p>
            <a:r>
              <a:rPr lang="en-US" sz="4900">
                <a:latin typeface="+mj-lt"/>
              </a:rPr>
              <a:t>Differential for hematuria</a:t>
            </a:r>
          </a:p>
        </p:txBody>
      </p:sp>
      <p:sp>
        <p:nvSpPr>
          <p:cNvPr id="54274" name="AutoShape 2"/>
          <p:cNvSpPr>
            <a:spLocks noChangeShapeType="1"/>
          </p:cNvSpPr>
          <p:nvPr/>
        </p:nvSpPr>
        <p:spPr bwMode="auto">
          <a:xfrm flipH="1">
            <a:off x="1022449" y="2531566"/>
            <a:ext cx="1084957" cy="137517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75" name="AutoShape 3"/>
          <p:cNvSpPr>
            <a:spLocks noChangeShapeType="1"/>
          </p:cNvSpPr>
          <p:nvPr/>
        </p:nvSpPr>
        <p:spPr bwMode="auto">
          <a:xfrm>
            <a:off x="2107406" y="2531566"/>
            <a:ext cx="951012" cy="137517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848320" y="2027039"/>
            <a:ext cx="2518172" cy="1009055"/>
            <a:chOff x="0" y="0"/>
            <a:chExt cx="2256" cy="904"/>
          </a:xfrm>
        </p:grpSpPr>
        <p:sp>
          <p:nvSpPr>
            <p:cNvPr id="54276" name="Rectangle 4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solidFill>
              <a:srgbClr val="BBE0E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77" name="Rectangle 5"/>
            <p:cNvSpPr>
              <a:spLocks/>
            </p:cNvSpPr>
            <p:nvPr/>
          </p:nvSpPr>
          <p:spPr bwMode="auto">
            <a:xfrm>
              <a:off x="0" y="228"/>
              <a:ext cx="22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32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Glomerular</a:t>
              </a:r>
            </a:p>
          </p:txBody>
        </p:sp>
      </p:grpSp>
      <p:sp>
        <p:nvSpPr>
          <p:cNvPr id="54279" name="AutoShape 7"/>
          <p:cNvSpPr>
            <a:spLocks noChangeShapeType="1"/>
          </p:cNvSpPr>
          <p:nvPr/>
        </p:nvSpPr>
        <p:spPr bwMode="auto">
          <a:xfrm flipH="1">
            <a:off x="5487293" y="2531566"/>
            <a:ext cx="1156395" cy="141089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80" name="AutoShape 8"/>
          <p:cNvSpPr>
            <a:spLocks noChangeShapeType="1"/>
          </p:cNvSpPr>
          <p:nvPr/>
        </p:nvSpPr>
        <p:spPr bwMode="auto">
          <a:xfrm>
            <a:off x="6643688" y="2531566"/>
            <a:ext cx="1701105" cy="141089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83" name="Group 11"/>
          <p:cNvGrpSpPr>
            <a:grpSpLocks/>
          </p:cNvGrpSpPr>
          <p:nvPr/>
        </p:nvGrpSpPr>
        <p:grpSpPr bwMode="auto">
          <a:xfrm>
            <a:off x="5384602" y="2027039"/>
            <a:ext cx="2518172" cy="1009055"/>
            <a:chOff x="0" y="0"/>
            <a:chExt cx="2256" cy="904"/>
          </a:xfrm>
        </p:grpSpPr>
        <p:sp>
          <p:nvSpPr>
            <p:cNvPr id="54281" name="Rectangle 9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solidFill>
              <a:srgbClr val="BBE0E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82" name="Rectangle 10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Extra-Glomerular</a:t>
              </a:r>
            </a:p>
          </p:txBody>
        </p:sp>
      </p:grpSp>
      <p:sp>
        <p:nvSpPr>
          <p:cNvPr id="54284" name="AutoShape 12"/>
          <p:cNvSpPr>
            <a:spLocks noChangeShapeType="1"/>
          </p:cNvSpPr>
          <p:nvPr/>
        </p:nvSpPr>
        <p:spPr bwMode="auto">
          <a:xfrm>
            <a:off x="1022449" y="3906738"/>
            <a:ext cx="17859" cy="158948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357188" y="3286126"/>
            <a:ext cx="1426464" cy="1060704"/>
            <a:chOff x="0" y="0"/>
            <a:chExt cx="1000" cy="648"/>
          </a:xfrm>
        </p:grpSpPr>
        <p:sp>
          <p:nvSpPr>
            <p:cNvPr id="54285" name="AutoShape 13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A714D9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86" name="Rectangle 14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Isolated renal disease</a:t>
              </a:r>
            </a:p>
          </p:txBody>
        </p:sp>
      </p:grpSp>
      <p:sp>
        <p:nvSpPr>
          <p:cNvPr id="54288" name="AutoShape 16"/>
          <p:cNvSpPr>
            <a:spLocks noChangeShapeType="1"/>
          </p:cNvSpPr>
          <p:nvPr/>
        </p:nvSpPr>
        <p:spPr bwMode="auto">
          <a:xfrm>
            <a:off x="3058418" y="3906738"/>
            <a:ext cx="8930" cy="165199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91" name="Group 19"/>
          <p:cNvGrpSpPr>
            <a:grpSpLocks/>
          </p:cNvGrpSpPr>
          <p:nvPr/>
        </p:nvGrpSpPr>
        <p:grpSpPr bwMode="auto">
          <a:xfrm>
            <a:off x="2393156" y="3286126"/>
            <a:ext cx="1426464" cy="1060704"/>
            <a:chOff x="0" y="0"/>
            <a:chExt cx="1000" cy="648"/>
          </a:xfrm>
        </p:grpSpPr>
        <p:sp>
          <p:nvSpPr>
            <p:cNvPr id="54289" name="AutoShape 17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A714D9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Systemic disease</a:t>
              </a:r>
            </a:p>
          </p:txBody>
        </p:sp>
      </p:grpSp>
      <p:sp>
        <p:nvSpPr>
          <p:cNvPr id="54292" name="AutoShape 20"/>
          <p:cNvSpPr>
            <a:spLocks noChangeShapeType="1"/>
          </p:cNvSpPr>
          <p:nvPr/>
        </p:nvSpPr>
        <p:spPr bwMode="auto">
          <a:xfrm flipH="1">
            <a:off x="4558605" y="3942457"/>
            <a:ext cx="928688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3" name="AutoShape 21"/>
          <p:cNvSpPr>
            <a:spLocks noChangeShapeType="1"/>
          </p:cNvSpPr>
          <p:nvPr/>
        </p:nvSpPr>
        <p:spPr bwMode="auto">
          <a:xfrm>
            <a:off x="5487293" y="3942457"/>
            <a:ext cx="187523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4" name="AutoShape 22"/>
          <p:cNvSpPr>
            <a:spLocks noChangeShapeType="1"/>
          </p:cNvSpPr>
          <p:nvPr/>
        </p:nvSpPr>
        <p:spPr bwMode="auto">
          <a:xfrm>
            <a:off x="5487293" y="3942457"/>
            <a:ext cx="1366242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5" name="AutoShape 23"/>
          <p:cNvSpPr>
            <a:spLocks noChangeShapeType="1"/>
          </p:cNvSpPr>
          <p:nvPr/>
        </p:nvSpPr>
        <p:spPr bwMode="auto">
          <a:xfrm flipH="1">
            <a:off x="4862215" y="3942457"/>
            <a:ext cx="625078" cy="19645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6" name="AutoShape 24"/>
          <p:cNvSpPr>
            <a:spLocks noChangeShapeType="1"/>
          </p:cNvSpPr>
          <p:nvPr/>
        </p:nvSpPr>
        <p:spPr bwMode="auto">
          <a:xfrm>
            <a:off x="5487293" y="3942457"/>
            <a:ext cx="1294805" cy="19645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99" name="Group 27"/>
          <p:cNvGrpSpPr>
            <a:grpSpLocks/>
          </p:cNvGrpSpPr>
          <p:nvPr/>
        </p:nvGrpSpPr>
        <p:grpSpPr bwMode="auto">
          <a:xfrm>
            <a:off x="4822031" y="3321845"/>
            <a:ext cx="1426464" cy="1060704"/>
            <a:chOff x="0" y="0"/>
            <a:chExt cx="1000" cy="648"/>
          </a:xfrm>
        </p:grpSpPr>
        <p:sp>
          <p:nvSpPr>
            <p:cNvPr id="54297" name="AutoShape 25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3DD94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98" name="Rectangle 26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Upper urinary tract</a:t>
              </a:r>
            </a:p>
          </p:txBody>
        </p:sp>
      </p:grpSp>
      <p:sp>
        <p:nvSpPr>
          <p:cNvPr id="54300" name="AutoShape 28"/>
          <p:cNvSpPr>
            <a:spLocks noChangeShapeType="1"/>
          </p:cNvSpPr>
          <p:nvPr/>
        </p:nvSpPr>
        <p:spPr bwMode="auto">
          <a:xfrm>
            <a:off x="8344793" y="3942457"/>
            <a:ext cx="0" cy="145107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303" name="Group 31"/>
          <p:cNvGrpSpPr>
            <a:grpSpLocks/>
          </p:cNvGrpSpPr>
          <p:nvPr/>
        </p:nvGrpSpPr>
        <p:grpSpPr bwMode="auto">
          <a:xfrm>
            <a:off x="7635688" y="3321845"/>
            <a:ext cx="1426464" cy="1060704"/>
            <a:chOff x="0" y="0"/>
            <a:chExt cx="1000" cy="648"/>
          </a:xfrm>
        </p:grpSpPr>
        <p:sp>
          <p:nvSpPr>
            <p:cNvPr id="54301" name="AutoShape 29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3DD94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302" name="Rectangle 30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Lower urinary tract</a:t>
              </a:r>
            </a:p>
          </p:txBody>
        </p:sp>
      </p:grpSp>
      <p:grpSp>
        <p:nvGrpSpPr>
          <p:cNvPr id="54306" name="Group 34"/>
          <p:cNvGrpSpPr>
            <a:grpSpLocks/>
          </p:cNvGrpSpPr>
          <p:nvPr/>
        </p:nvGrpSpPr>
        <p:grpSpPr bwMode="auto">
          <a:xfrm>
            <a:off x="214313" y="4652367"/>
            <a:ext cx="1651992" cy="1982609"/>
            <a:chOff x="0" y="0"/>
            <a:chExt cx="1480" cy="1512"/>
          </a:xfrm>
        </p:grpSpPr>
        <p:sp>
          <p:nvSpPr>
            <p:cNvPr id="54304" name="AutoShape 32"/>
            <p:cNvSpPr>
              <a:spLocks/>
            </p:cNvSpPr>
            <p:nvPr/>
          </p:nvSpPr>
          <p:spPr bwMode="auto">
            <a:xfrm>
              <a:off x="0" y="0"/>
              <a:ext cx="1480" cy="1512"/>
            </a:xfrm>
            <a:prstGeom prst="roundRect">
              <a:avLst>
                <a:gd name="adj" fmla="val 8106"/>
              </a:avLst>
            </a:prstGeom>
            <a:solidFill>
              <a:srgbClr val="FFC9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05" name="Rectangle 33"/>
            <p:cNvSpPr>
              <a:spLocks/>
            </p:cNvSpPr>
            <p:nvPr/>
          </p:nvSpPr>
          <p:spPr bwMode="auto">
            <a:xfrm>
              <a:off x="35" y="56"/>
              <a:ext cx="1408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Century Gothic"/>
                  <a:ea typeface="ＭＳ Ｐゴシック" charset="0"/>
                  <a:cs typeface="Futura" charset="0"/>
                  <a:sym typeface="Futura" charset="0"/>
                </a:rPr>
                <a:t>PIGN</a:t>
              </a:r>
              <a:r>
                <a:rPr lang="en-US" sz="1400" dirty="0">
                  <a:ea typeface="ＭＳ Ｐゴシック" charset="0"/>
                  <a:cs typeface="Futura" charset="0"/>
                  <a:sym typeface="Futura" charset="0"/>
                </a:rPr>
                <a:t> </a:t>
              </a: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– Post-infectious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IgA nephropathy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Alport</a:t>
              </a: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 Syndrome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Thin BM disease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MPGN/FSGS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Anti-GBM disease</a:t>
              </a:r>
            </a:p>
          </p:txBody>
        </p:sp>
      </p:grpSp>
      <p:grpSp>
        <p:nvGrpSpPr>
          <p:cNvPr id="54309" name="Group 37"/>
          <p:cNvGrpSpPr>
            <a:grpSpLocks/>
          </p:cNvGrpSpPr>
          <p:nvPr/>
        </p:nvGrpSpPr>
        <p:grpSpPr bwMode="auto">
          <a:xfrm>
            <a:off x="2241352" y="4714875"/>
            <a:ext cx="1651992" cy="1687711"/>
            <a:chOff x="0" y="0"/>
            <a:chExt cx="1480" cy="1512"/>
          </a:xfrm>
        </p:grpSpPr>
        <p:sp>
          <p:nvSpPr>
            <p:cNvPr id="54307" name="AutoShape 35"/>
            <p:cNvSpPr>
              <a:spLocks/>
            </p:cNvSpPr>
            <p:nvPr/>
          </p:nvSpPr>
          <p:spPr bwMode="auto">
            <a:xfrm>
              <a:off x="0" y="0"/>
              <a:ext cx="1480" cy="1512"/>
            </a:xfrm>
            <a:prstGeom prst="roundRect">
              <a:avLst>
                <a:gd name="adj" fmla="val 8106"/>
              </a:avLst>
            </a:prstGeom>
            <a:solidFill>
              <a:srgbClr val="FFC1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08" name="Rectangle 36"/>
            <p:cNvSpPr>
              <a:spLocks/>
            </p:cNvSpPr>
            <p:nvPr/>
          </p:nvSpPr>
          <p:spPr bwMode="auto">
            <a:xfrm>
              <a:off x="35" y="142"/>
              <a:ext cx="140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HSP nephritis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Hemolytic uremic syndrome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SLE nephritis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ANCA vasculitis</a:t>
              </a:r>
            </a:p>
          </p:txBody>
        </p:sp>
      </p:grpSp>
      <p:grpSp>
        <p:nvGrpSpPr>
          <p:cNvPr id="54312" name="Group 40"/>
          <p:cNvGrpSpPr>
            <a:grpSpLocks/>
          </p:cNvGrpSpPr>
          <p:nvPr/>
        </p:nvGrpSpPr>
        <p:grpSpPr bwMode="auto">
          <a:xfrm>
            <a:off x="4036218" y="5607844"/>
            <a:ext cx="1777559" cy="598289"/>
            <a:chOff x="0" y="0"/>
            <a:chExt cx="1480" cy="536"/>
          </a:xfrm>
        </p:grpSpPr>
        <p:sp>
          <p:nvSpPr>
            <p:cNvPr id="54310" name="AutoShape 38"/>
            <p:cNvSpPr>
              <a:spLocks/>
            </p:cNvSpPr>
            <p:nvPr/>
          </p:nvSpPr>
          <p:spPr bwMode="auto">
            <a:xfrm>
              <a:off x="0" y="0"/>
              <a:ext cx="1480" cy="536"/>
            </a:xfrm>
            <a:prstGeom prst="roundRect">
              <a:avLst>
                <a:gd name="adj" fmla="val 22380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1" name="Rectangle 39"/>
            <p:cNvSpPr>
              <a:spLocks/>
            </p:cNvSpPr>
            <p:nvPr/>
          </p:nvSpPr>
          <p:spPr bwMode="auto">
            <a:xfrm>
              <a:off x="36" y="172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Hemoglobinopathy</a:t>
              </a:r>
              <a:endParaRPr lang="en-US" sz="1400" dirty="0">
                <a:latin typeface="+mj-lt"/>
                <a:ea typeface="ＭＳ Ｐゴシック" charset="0"/>
                <a:cs typeface="Futura" charset="0"/>
                <a:sym typeface="Futura" charset="0"/>
              </a:endParaRPr>
            </a:p>
          </p:txBody>
        </p:sp>
      </p:grpSp>
      <p:grpSp>
        <p:nvGrpSpPr>
          <p:cNvPr id="54315" name="Group 43"/>
          <p:cNvGrpSpPr>
            <a:grpSpLocks/>
          </p:cNvGrpSpPr>
          <p:nvPr/>
        </p:nvGrpSpPr>
        <p:grpSpPr bwMode="auto">
          <a:xfrm>
            <a:off x="6018609" y="5607844"/>
            <a:ext cx="1526977" cy="598289"/>
            <a:chOff x="0" y="0"/>
            <a:chExt cx="1368" cy="536"/>
          </a:xfrm>
        </p:grpSpPr>
        <p:sp>
          <p:nvSpPr>
            <p:cNvPr id="54313" name="AutoShape 41"/>
            <p:cNvSpPr>
              <a:spLocks/>
            </p:cNvSpPr>
            <p:nvPr/>
          </p:nvSpPr>
          <p:spPr bwMode="auto">
            <a:xfrm>
              <a:off x="0" y="0"/>
              <a:ext cx="1368" cy="536"/>
            </a:xfrm>
            <a:prstGeom prst="roundRect">
              <a:avLst>
                <a:gd name="adj" fmla="val 22380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4" name="Rectangle 42"/>
            <p:cNvSpPr>
              <a:spLocks/>
            </p:cNvSpPr>
            <p:nvPr/>
          </p:nvSpPr>
          <p:spPr bwMode="auto">
            <a:xfrm>
              <a:off x="36" y="172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Anatomic</a:t>
              </a:r>
            </a:p>
          </p:txBody>
        </p:sp>
      </p:grpSp>
      <p:grpSp>
        <p:nvGrpSpPr>
          <p:cNvPr id="54318" name="Group 46"/>
          <p:cNvGrpSpPr>
            <a:grpSpLocks/>
          </p:cNvGrpSpPr>
          <p:nvPr/>
        </p:nvGrpSpPr>
        <p:grpSpPr bwMode="auto">
          <a:xfrm>
            <a:off x="4080867" y="4857750"/>
            <a:ext cx="955477" cy="517922"/>
            <a:chOff x="0" y="0"/>
            <a:chExt cx="856" cy="464"/>
          </a:xfrm>
        </p:grpSpPr>
        <p:sp>
          <p:nvSpPr>
            <p:cNvPr id="54316" name="AutoShape 44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7" name="Rectangle 45"/>
            <p:cNvSpPr>
              <a:spLocks/>
            </p:cNvSpPr>
            <p:nvPr/>
          </p:nvSpPr>
          <p:spPr bwMode="auto">
            <a:xfrm>
              <a:off x="35" y="35"/>
              <a:ext cx="785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Tubulo-interstitial</a:t>
              </a:r>
            </a:p>
          </p:txBody>
        </p:sp>
      </p:grpSp>
      <p:grpSp>
        <p:nvGrpSpPr>
          <p:cNvPr id="54321" name="Group 49"/>
          <p:cNvGrpSpPr>
            <a:grpSpLocks/>
          </p:cNvGrpSpPr>
          <p:nvPr/>
        </p:nvGrpSpPr>
        <p:grpSpPr bwMode="auto">
          <a:xfrm>
            <a:off x="5197078" y="4857750"/>
            <a:ext cx="955477" cy="517922"/>
            <a:chOff x="0" y="0"/>
            <a:chExt cx="856" cy="464"/>
          </a:xfrm>
        </p:grpSpPr>
        <p:sp>
          <p:nvSpPr>
            <p:cNvPr id="54319" name="AutoShape 47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0" name="Rectangle 48"/>
            <p:cNvSpPr>
              <a:spLocks/>
            </p:cNvSpPr>
            <p:nvPr/>
          </p:nvSpPr>
          <p:spPr bwMode="auto">
            <a:xfrm>
              <a:off x="36" y="136"/>
              <a:ext cx="7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Vascular</a:t>
              </a:r>
            </a:p>
          </p:txBody>
        </p:sp>
      </p:grpSp>
      <p:grpSp>
        <p:nvGrpSpPr>
          <p:cNvPr id="54324" name="Group 52"/>
          <p:cNvGrpSpPr>
            <a:grpSpLocks/>
          </p:cNvGrpSpPr>
          <p:nvPr/>
        </p:nvGrpSpPr>
        <p:grpSpPr bwMode="auto">
          <a:xfrm>
            <a:off x="6375797" y="4857750"/>
            <a:ext cx="1129606" cy="517922"/>
            <a:chOff x="0" y="0"/>
            <a:chExt cx="856" cy="464"/>
          </a:xfrm>
        </p:grpSpPr>
        <p:sp>
          <p:nvSpPr>
            <p:cNvPr id="54322" name="AutoShape 50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3" name="Rectangle 51"/>
            <p:cNvSpPr>
              <a:spLocks/>
            </p:cNvSpPr>
            <p:nvPr/>
          </p:nvSpPr>
          <p:spPr bwMode="auto">
            <a:xfrm>
              <a:off x="36" y="136"/>
              <a:ext cx="7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Crystalluria</a:t>
              </a:r>
              <a:endParaRPr lang="en-US" sz="1400" dirty="0">
                <a:latin typeface="+mj-lt"/>
                <a:ea typeface="ＭＳ Ｐゴシック" charset="0"/>
                <a:cs typeface="Futura" charset="0"/>
                <a:sym typeface="Futura" charset="0"/>
              </a:endParaRPr>
            </a:p>
          </p:txBody>
        </p:sp>
      </p:grpSp>
      <p:grpSp>
        <p:nvGrpSpPr>
          <p:cNvPr id="54327" name="Group 55"/>
          <p:cNvGrpSpPr>
            <a:grpSpLocks/>
          </p:cNvGrpSpPr>
          <p:nvPr/>
        </p:nvGrpSpPr>
        <p:grpSpPr bwMode="auto">
          <a:xfrm>
            <a:off x="7495822" y="4500562"/>
            <a:ext cx="1612459" cy="1877660"/>
            <a:chOff x="0" y="0"/>
            <a:chExt cx="1368" cy="1600"/>
          </a:xfrm>
        </p:grpSpPr>
        <p:sp>
          <p:nvSpPr>
            <p:cNvPr id="54325" name="AutoShape 53"/>
            <p:cNvSpPr>
              <a:spLocks/>
            </p:cNvSpPr>
            <p:nvPr/>
          </p:nvSpPr>
          <p:spPr bwMode="auto">
            <a:xfrm>
              <a:off x="0" y="0"/>
              <a:ext cx="1368" cy="1600"/>
            </a:xfrm>
            <a:prstGeom prst="roundRect">
              <a:avLst>
                <a:gd name="adj" fmla="val 8764"/>
              </a:avLst>
            </a:prstGeom>
            <a:solidFill>
              <a:srgbClr val="D0D9A8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6" name="Rectangle 54"/>
            <p:cNvSpPr>
              <a:spLocks/>
            </p:cNvSpPr>
            <p:nvPr/>
          </p:nvSpPr>
          <p:spPr bwMode="auto">
            <a:xfrm>
              <a:off x="35" y="104"/>
              <a:ext cx="129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Inflammation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Infection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Urolithiasis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Trauma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Coagulopathy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Heavy exercise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Munchausen/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Munch by proxy</a:t>
              </a:r>
            </a:p>
          </p:txBody>
        </p:sp>
      </p:grpSp>
      <p:sp>
        <p:nvSpPr>
          <p:cNvPr id="57" name="Rectangle 56"/>
          <p:cNvSpPr>
            <a:spLocks/>
          </p:cNvSpPr>
          <p:nvPr/>
        </p:nvSpPr>
        <p:spPr bwMode="auto">
          <a:xfrm>
            <a:off x="4000500" y="3437930"/>
            <a:ext cx="3589734" cy="3053953"/>
          </a:xfrm>
          <a:prstGeom prst="rect">
            <a:avLst/>
          </a:prstGeom>
          <a:noFill/>
          <a:ln w="25400" cap="flat">
            <a:solidFill>
              <a:srgbClr val="F6002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958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5000">
                <a:latin typeface="+mj-lt"/>
              </a:rPr>
              <a:t>Differential for hematuria</a:t>
            </a:r>
          </a:p>
        </p:txBody>
      </p:sp>
      <p:sp>
        <p:nvSpPr>
          <p:cNvPr id="56322" name="AutoShape 2"/>
          <p:cNvSpPr>
            <a:spLocks noChangeShapeType="1"/>
          </p:cNvSpPr>
          <p:nvPr/>
        </p:nvSpPr>
        <p:spPr bwMode="auto">
          <a:xfrm flipH="1">
            <a:off x="942082" y="1896443"/>
            <a:ext cx="3259336" cy="94319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6323" name="AutoShape 3"/>
          <p:cNvSpPr>
            <a:spLocks noChangeShapeType="1"/>
          </p:cNvSpPr>
          <p:nvPr/>
        </p:nvSpPr>
        <p:spPr bwMode="auto">
          <a:xfrm>
            <a:off x="4201418" y="1897559"/>
            <a:ext cx="4018359" cy="96887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6324" name="AutoShape 4"/>
          <p:cNvSpPr>
            <a:spLocks noChangeShapeType="1"/>
          </p:cNvSpPr>
          <p:nvPr/>
        </p:nvSpPr>
        <p:spPr bwMode="auto">
          <a:xfrm>
            <a:off x="4201418" y="1897559"/>
            <a:ext cx="392906" cy="96887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6325" name="AutoShape 5"/>
          <p:cNvSpPr>
            <a:spLocks noChangeShapeType="1"/>
          </p:cNvSpPr>
          <p:nvPr/>
        </p:nvSpPr>
        <p:spPr bwMode="auto">
          <a:xfrm>
            <a:off x="4201418" y="1897559"/>
            <a:ext cx="2259211" cy="96440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6326" name="AutoShape 6"/>
          <p:cNvSpPr>
            <a:spLocks noChangeShapeType="1"/>
          </p:cNvSpPr>
          <p:nvPr/>
        </p:nvSpPr>
        <p:spPr bwMode="auto">
          <a:xfrm flipH="1">
            <a:off x="2710160" y="1897559"/>
            <a:ext cx="1491258" cy="964406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6329" name="Group 9"/>
          <p:cNvGrpSpPr>
            <a:grpSpLocks/>
          </p:cNvGrpSpPr>
          <p:nvPr/>
        </p:nvGrpSpPr>
        <p:grpSpPr bwMode="auto">
          <a:xfrm>
            <a:off x="3643312" y="1535906"/>
            <a:ext cx="1116211" cy="723305"/>
            <a:chOff x="0" y="0"/>
            <a:chExt cx="1000" cy="648"/>
          </a:xfrm>
        </p:grpSpPr>
        <p:sp>
          <p:nvSpPr>
            <p:cNvPr id="56327" name="AutoShape 7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3DD94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6328" name="Rectangle 8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Upper urinary tract</a:t>
              </a:r>
            </a:p>
          </p:txBody>
        </p:sp>
      </p:grpSp>
      <p:sp>
        <p:nvSpPr>
          <p:cNvPr id="56330" name="AutoShape 10"/>
          <p:cNvSpPr>
            <a:spLocks noChangeShapeType="1"/>
          </p:cNvSpPr>
          <p:nvPr/>
        </p:nvSpPr>
        <p:spPr bwMode="auto">
          <a:xfrm>
            <a:off x="2710160" y="2861965"/>
            <a:ext cx="4465" cy="1562695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6333" name="Group 13"/>
          <p:cNvGrpSpPr>
            <a:grpSpLocks/>
          </p:cNvGrpSpPr>
          <p:nvPr/>
        </p:nvGrpSpPr>
        <p:grpSpPr bwMode="auto">
          <a:xfrm>
            <a:off x="1946672" y="2562820"/>
            <a:ext cx="1526977" cy="598289"/>
            <a:chOff x="0" y="0"/>
            <a:chExt cx="1368" cy="536"/>
          </a:xfrm>
        </p:grpSpPr>
        <p:sp>
          <p:nvSpPr>
            <p:cNvPr id="56331" name="AutoShape 11"/>
            <p:cNvSpPr>
              <a:spLocks/>
            </p:cNvSpPr>
            <p:nvPr/>
          </p:nvSpPr>
          <p:spPr bwMode="auto">
            <a:xfrm>
              <a:off x="0" y="0"/>
              <a:ext cx="1368" cy="536"/>
            </a:xfrm>
            <a:prstGeom prst="roundRect">
              <a:avLst>
                <a:gd name="adj" fmla="val 22380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b="1">
                <a:latin typeface="+mj-lt"/>
              </a:endParaRPr>
            </a:p>
          </p:txBody>
        </p:sp>
        <p:sp>
          <p:nvSpPr>
            <p:cNvPr id="56332" name="Rectangle 12"/>
            <p:cNvSpPr>
              <a:spLocks/>
            </p:cNvSpPr>
            <p:nvPr/>
          </p:nvSpPr>
          <p:spPr bwMode="auto">
            <a:xfrm>
              <a:off x="36" y="172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Hemoglobin-</a:t>
              </a:r>
              <a:r>
                <a:rPr lang="en-US" sz="1600" b="1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opathy</a:t>
              </a:r>
              <a:endParaRPr lang="en-US" sz="1600" b="1" dirty="0">
                <a:latin typeface="+mj-lt"/>
                <a:ea typeface="ＭＳ Ｐゴシック" charset="0"/>
                <a:cs typeface="Futura" charset="0"/>
                <a:sym typeface="Futura" charset="0"/>
              </a:endParaRPr>
            </a:p>
          </p:txBody>
        </p:sp>
      </p:grpSp>
      <p:sp>
        <p:nvSpPr>
          <p:cNvPr id="56334" name="AutoShape 14"/>
          <p:cNvSpPr>
            <a:spLocks noChangeShapeType="1"/>
          </p:cNvSpPr>
          <p:nvPr/>
        </p:nvSpPr>
        <p:spPr bwMode="auto">
          <a:xfrm>
            <a:off x="6460629" y="2861965"/>
            <a:ext cx="4465" cy="1562695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5697140" y="2562820"/>
            <a:ext cx="1526977" cy="598289"/>
            <a:chOff x="0" y="0"/>
            <a:chExt cx="1368" cy="536"/>
          </a:xfrm>
        </p:grpSpPr>
        <p:sp>
          <p:nvSpPr>
            <p:cNvPr id="56335" name="AutoShape 15"/>
            <p:cNvSpPr>
              <a:spLocks/>
            </p:cNvSpPr>
            <p:nvPr/>
          </p:nvSpPr>
          <p:spPr bwMode="auto">
            <a:xfrm>
              <a:off x="0" y="0"/>
              <a:ext cx="1368" cy="536"/>
            </a:xfrm>
            <a:prstGeom prst="roundRect">
              <a:avLst>
                <a:gd name="adj" fmla="val 22380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b="1">
                <a:latin typeface="+mj-lt"/>
              </a:endParaRPr>
            </a:p>
          </p:txBody>
        </p:sp>
        <p:sp>
          <p:nvSpPr>
            <p:cNvPr id="56336" name="Rectangle 16"/>
            <p:cNvSpPr>
              <a:spLocks/>
            </p:cNvSpPr>
            <p:nvPr/>
          </p:nvSpPr>
          <p:spPr bwMode="auto">
            <a:xfrm>
              <a:off x="36" y="172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Anatomic</a:t>
              </a:r>
            </a:p>
          </p:txBody>
        </p:sp>
      </p:grpSp>
      <p:sp>
        <p:nvSpPr>
          <p:cNvPr id="56338" name="AutoShape 18"/>
          <p:cNvSpPr>
            <a:spLocks noChangeShapeType="1"/>
          </p:cNvSpPr>
          <p:nvPr/>
        </p:nvSpPr>
        <p:spPr bwMode="auto">
          <a:xfrm>
            <a:off x="942082" y="2839641"/>
            <a:ext cx="4465" cy="155823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6341" name="Group 21"/>
          <p:cNvGrpSpPr>
            <a:grpSpLocks/>
          </p:cNvGrpSpPr>
          <p:nvPr/>
        </p:nvGrpSpPr>
        <p:grpSpPr bwMode="auto">
          <a:xfrm>
            <a:off x="178594" y="2580680"/>
            <a:ext cx="1526977" cy="517922"/>
            <a:chOff x="0" y="0"/>
            <a:chExt cx="1368" cy="464"/>
          </a:xfrm>
        </p:grpSpPr>
        <p:sp>
          <p:nvSpPr>
            <p:cNvPr id="56339" name="AutoShape 19"/>
            <p:cNvSpPr>
              <a:spLocks/>
            </p:cNvSpPr>
            <p:nvPr/>
          </p:nvSpPr>
          <p:spPr bwMode="auto">
            <a:xfrm>
              <a:off x="0" y="0"/>
              <a:ext cx="1368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b="1">
                <a:latin typeface="+mj-lt"/>
              </a:endParaRPr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36" y="136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Tubulo-interstitial</a:t>
              </a:r>
            </a:p>
          </p:txBody>
        </p:sp>
      </p:grpSp>
      <p:sp>
        <p:nvSpPr>
          <p:cNvPr id="56342" name="AutoShape 22"/>
          <p:cNvSpPr>
            <a:spLocks noChangeShapeType="1"/>
          </p:cNvSpPr>
          <p:nvPr/>
        </p:nvSpPr>
        <p:spPr bwMode="auto">
          <a:xfrm flipH="1">
            <a:off x="4572000" y="2866430"/>
            <a:ext cx="22324" cy="155823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3830836" y="2607469"/>
            <a:ext cx="1526977" cy="517922"/>
            <a:chOff x="0" y="0"/>
            <a:chExt cx="1368" cy="464"/>
          </a:xfrm>
        </p:grpSpPr>
        <p:sp>
          <p:nvSpPr>
            <p:cNvPr id="56343" name="AutoShape 23"/>
            <p:cNvSpPr>
              <a:spLocks/>
            </p:cNvSpPr>
            <p:nvPr/>
          </p:nvSpPr>
          <p:spPr bwMode="auto">
            <a:xfrm>
              <a:off x="0" y="0"/>
              <a:ext cx="1368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b="1">
                <a:latin typeface="+mj-lt"/>
              </a:endParaRPr>
            </a:p>
          </p:txBody>
        </p:sp>
        <p:sp>
          <p:nvSpPr>
            <p:cNvPr id="56344" name="Rectangle 24"/>
            <p:cNvSpPr>
              <a:spLocks/>
            </p:cNvSpPr>
            <p:nvPr/>
          </p:nvSpPr>
          <p:spPr bwMode="auto">
            <a:xfrm>
              <a:off x="36" y="136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Vascular</a:t>
              </a:r>
            </a:p>
          </p:txBody>
        </p:sp>
      </p:grpSp>
      <p:sp>
        <p:nvSpPr>
          <p:cNvPr id="56346" name="AutoShape 26"/>
          <p:cNvSpPr>
            <a:spLocks noChangeShapeType="1"/>
          </p:cNvSpPr>
          <p:nvPr/>
        </p:nvSpPr>
        <p:spPr bwMode="auto">
          <a:xfrm>
            <a:off x="8219777" y="2866430"/>
            <a:ext cx="4465" cy="1558230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6349" name="Group 29"/>
          <p:cNvGrpSpPr>
            <a:grpSpLocks/>
          </p:cNvGrpSpPr>
          <p:nvPr/>
        </p:nvGrpSpPr>
        <p:grpSpPr bwMode="auto">
          <a:xfrm>
            <a:off x="7456289" y="2607469"/>
            <a:ext cx="1526977" cy="517922"/>
            <a:chOff x="0" y="0"/>
            <a:chExt cx="1368" cy="464"/>
          </a:xfrm>
        </p:grpSpPr>
        <p:sp>
          <p:nvSpPr>
            <p:cNvPr id="56347" name="AutoShape 27"/>
            <p:cNvSpPr>
              <a:spLocks/>
            </p:cNvSpPr>
            <p:nvPr/>
          </p:nvSpPr>
          <p:spPr bwMode="auto">
            <a:xfrm>
              <a:off x="0" y="0"/>
              <a:ext cx="1368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b="1">
                <a:latin typeface="+mj-lt"/>
              </a:endParaRPr>
            </a:p>
          </p:txBody>
        </p:sp>
        <p:sp>
          <p:nvSpPr>
            <p:cNvPr id="56348" name="Rectangle 28"/>
            <p:cNvSpPr>
              <a:spLocks/>
            </p:cNvSpPr>
            <p:nvPr/>
          </p:nvSpPr>
          <p:spPr bwMode="auto">
            <a:xfrm>
              <a:off x="36" y="136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Crystalluria</a:t>
              </a: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32172" y="3634383"/>
            <a:ext cx="1428750" cy="1526977"/>
            <a:chOff x="0" y="0"/>
            <a:chExt cx="1280" cy="1368"/>
          </a:xfrm>
        </p:grpSpPr>
        <p:sp>
          <p:nvSpPr>
            <p:cNvPr id="56350" name="AutoShape 30"/>
            <p:cNvSpPr>
              <a:spLocks/>
            </p:cNvSpPr>
            <p:nvPr/>
          </p:nvSpPr>
          <p:spPr bwMode="auto">
            <a:xfrm>
              <a:off x="0" y="0"/>
              <a:ext cx="1280" cy="1368"/>
            </a:xfrm>
            <a:prstGeom prst="roundRect">
              <a:avLst>
                <a:gd name="adj" fmla="val 9375"/>
              </a:avLst>
            </a:prstGeom>
            <a:solidFill>
              <a:srgbClr val="E5F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6351" name="Rectangle 31"/>
            <p:cNvSpPr>
              <a:spLocks/>
            </p:cNvSpPr>
            <p:nvPr/>
          </p:nvSpPr>
          <p:spPr bwMode="auto">
            <a:xfrm>
              <a:off x="35" y="188"/>
              <a:ext cx="1208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Pyelonephritis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Acute interstitial nephritis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Acute tubular necrosis</a:t>
              </a:r>
            </a:p>
          </p:txBody>
        </p:sp>
      </p:grpSp>
      <p:grpSp>
        <p:nvGrpSpPr>
          <p:cNvPr id="56355" name="Group 35"/>
          <p:cNvGrpSpPr>
            <a:grpSpLocks/>
          </p:cNvGrpSpPr>
          <p:nvPr/>
        </p:nvGrpSpPr>
        <p:grpSpPr bwMode="auto">
          <a:xfrm>
            <a:off x="2000250" y="3661172"/>
            <a:ext cx="1428750" cy="1526977"/>
            <a:chOff x="0" y="0"/>
            <a:chExt cx="1280" cy="1368"/>
          </a:xfrm>
        </p:grpSpPr>
        <p:sp>
          <p:nvSpPr>
            <p:cNvPr id="56353" name="AutoShape 33"/>
            <p:cNvSpPr>
              <a:spLocks/>
            </p:cNvSpPr>
            <p:nvPr/>
          </p:nvSpPr>
          <p:spPr bwMode="auto">
            <a:xfrm>
              <a:off x="0" y="0"/>
              <a:ext cx="1280" cy="1368"/>
            </a:xfrm>
            <a:prstGeom prst="roundRect">
              <a:avLst>
                <a:gd name="adj" fmla="val 9375"/>
              </a:avLst>
            </a:prstGeom>
            <a:solidFill>
              <a:srgbClr val="E5F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6354" name="Rectangle 34"/>
            <p:cNvSpPr>
              <a:spLocks/>
            </p:cNvSpPr>
            <p:nvPr/>
          </p:nvSpPr>
          <p:spPr bwMode="auto">
            <a:xfrm>
              <a:off x="35" y="488"/>
              <a:ext cx="120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Sickle cell disease/trait</a:t>
              </a:r>
            </a:p>
          </p:txBody>
        </p:sp>
      </p:grpSp>
      <p:grpSp>
        <p:nvGrpSpPr>
          <p:cNvPr id="56358" name="Group 38"/>
          <p:cNvGrpSpPr>
            <a:grpSpLocks/>
          </p:cNvGrpSpPr>
          <p:nvPr/>
        </p:nvGrpSpPr>
        <p:grpSpPr bwMode="auto">
          <a:xfrm>
            <a:off x="3763863" y="3661172"/>
            <a:ext cx="1522512" cy="1622028"/>
            <a:chOff x="0" y="0"/>
            <a:chExt cx="1280" cy="1368"/>
          </a:xfrm>
        </p:grpSpPr>
        <p:sp>
          <p:nvSpPr>
            <p:cNvPr id="56356" name="AutoShape 36"/>
            <p:cNvSpPr>
              <a:spLocks/>
            </p:cNvSpPr>
            <p:nvPr/>
          </p:nvSpPr>
          <p:spPr bwMode="auto">
            <a:xfrm>
              <a:off x="0" y="0"/>
              <a:ext cx="1280" cy="1368"/>
            </a:xfrm>
            <a:prstGeom prst="roundRect">
              <a:avLst>
                <a:gd name="adj" fmla="val 9375"/>
              </a:avLst>
            </a:prstGeom>
            <a:solidFill>
              <a:srgbClr val="E5F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6357" name="Rectangle 37"/>
            <p:cNvSpPr>
              <a:spLocks/>
            </p:cNvSpPr>
            <p:nvPr/>
          </p:nvSpPr>
          <p:spPr bwMode="auto">
            <a:xfrm>
              <a:off x="35" y="88"/>
              <a:ext cx="1208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Arterial/venous thrombosis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Malformations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Aneurysm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Nutcracker syndrome</a:t>
              </a:r>
            </a:p>
          </p:txBody>
        </p:sp>
      </p:grpSp>
      <p:grpSp>
        <p:nvGrpSpPr>
          <p:cNvPr id="56361" name="Group 41"/>
          <p:cNvGrpSpPr>
            <a:grpSpLocks/>
          </p:cNvGrpSpPr>
          <p:nvPr/>
        </p:nvGrpSpPr>
        <p:grpSpPr bwMode="auto">
          <a:xfrm>
            <a:off x="5750719" y="3661172"/>
            <a:ext cx="1428750" cy="1526977"/>
            <a:chOff x="0" y="0"/>
            <a:chExt cx="1280" cy="1368"/>
          </a:xfrm>
        </p:grpSpPr>
        <p:sp>
          <p:nvSpPr>
            <p:cNvPr id="56359" name="AutoShape 39"/>
            <p:cNvSpPr>
              <a:spLocks/>
            </p:cNvSpPr>
            <p:nvPr/>
          </p:nvSpPr>
          <p:spPr bwMode="auto">
            <a:xfrm>
              <a:off x="0" y="0"/>
              <a:ext cx="1280" cy="1368"/>
            </a:xfrm>
            <a:prstGeom prst="roundRect">
              <a:avLst>
                <a:gd name="adj" fmla="val 9375"/>
              </a:avLst>
            </a:prstGeom>
            <a:solidFill>
              <a:srgbClr val="E5F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6360" name="Rectangle 40"/>
            <p:cNvSpPr>
              <a:spLocks/>
            </p:cNvSpPr>
            <p:nvPr/>
          </p:nvSpPr>
          <p:spPr bwMode="auto">
            <a:xfrm>
              <a:off x="35" y="288"/>
              <a:ext cx="1208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Cystic kidney disease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Tumor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Trauma</a:t>
              </a:r>
            </a:p>
          </p:txBody>
        </p:sp>
      </p:grpSp>
      <p:grpSp>
        <p:nvGrpSpPr>
          <p:cNvPr id="56364" name="Group 44"/>
          <p:cNvGrpSpPr>
            <a:grpSpLocks/>
          </p:cNvGrpSpPr>
          <p:nvPr/>
        </p:nvGrpSpPr>
        <p:grpSpPr bwMode="auto">
          <a:xfrm>
            <a:off x="7509867" y="3661172"/>
            <a:ext cx="1428750" cy="1526977"/>
            <a:chOff x="0" y="0"/>
            <a:chExt cx="1280" cy="1368"/>
          </a:xfrm>
        </p:grpSpPr>
        <p:sp>
          <p:nvSpPr>
            <p:cNvPr id="56362" name="AutoShape 42"/>
            <p:cNvSpPr>
              <a:spLocks/>
            </p:cNvSpPr>
            <p:nvPr/>
          </p:nvSpPr>
          <p:spPr bwMode="auto">
            <a:xfrm>
              <a:off x="0" y="0"/>
              <a:ext cx="1280" cy="1368"/>
            </a:xfrm>
            <a:prstGeom prst="roundRect">
              <a:avLst>
                <a:gd name="adj" fmla="val 9375"/>
              </a:avLst>
            </a:prstGeom>
            <a:solidFill>
              <a:srgbClr val="E5F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6363" name="Rectangle 43"/>
            <p:cNvSpPr>
              <a:spLocks/>
            </p:cNvSpPr>
            <p:nvPr/>
          </p:nvSpPr>
          <p:spPr bwMode="auto">
            <a:xfrm>
              <a:off x="35" y="388"/>
              <a:ext cx="120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Calcium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Oxalate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Uric acid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6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nimBg="1"/>
      <p:bldP spid="56334" grpId="0" animBg="1"/>
      <p:bldP spid="56338" grpId="0" animBg="1"/>
      <p:bldP spid="56342" grpId="0" animBg="1"/>
      <p:bldP spid="563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8442053-083E-42BC-988E-DD8D6A9BB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6000750"/>
            <a:ext cx="8750300" cy="6429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1000" dirty="0" err="1"/>
              <a:t>Bolenz</a:t>
            </a:r>
            <a:r>
              <a:rPr lang="de-DE" sz="1000" dirty="0"/>
              <a:t>, C; </a:t>
            </a:r>
            <a:r>
              <a:rPr lang="de-DE" sz="1000" dirty="0" err="1"/>
              <a:t>Schröppel</a:t>
            </a:r>
            <a:r>
              <a:rPr lang="de-DE" sz="1000" dirty="0"/>
              <a:t>, B; Eisenhardt, A; Schmitz-Dräger, B J; Grimm, M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1000" b="1" dirty="0"/>
              <a:t>The Investigation </a:t>
            </a:r>
            <a:r>
              <a:rPr lang="de-DE" sz="1000" b="1" dirty="0" err="1"/>
              <a:t>of</a:t>
            </a:r>
            <a:r>
              <a:rPr lang="de-DE" sz="1000" b="1" dirty="0"/>
              <a:t> </a:t>
            </a:r>
            <a:r>
              <a:rPr lang="de-DE" sz="1000" b="1" dirty="0" err="1"/>
              <a:t>Hematuria</a:t>
            </a:r>
            <a:endParaRPr lang="de-DE" sz="1000" b="1" dirty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1000" dirty="0" err="1"/>
              <a:t>Dtsch</a:t>
            </a:r>
            <a:r>
              <a:rPr lang="de-DE" sz="1000" dirty="0"/>
              <a:t> </a:t>
            </a:r>
            <a:r>
              <a:rPr lang="de-DE" sz="1000" dirty="0" err="1"/>
              <a:t>Arztebl</a:t>
            </a:r>
            <a:r>
              <a:rPr lang="de-DE" sz="1000" dirty="0"/>
              <a:t> </a:t>
            </a:r>
            <a:r>
              <a:rPr lang="de-DE" sz="1000" dirty="0" err="1"/>
              <a:t>Int</a:t>
            </a:r>
            <a:r>
              <a:rPr lang="de-DE" sz="1000" dirty="0"/>
              <a:t> 2018; 115(48): 801-7; DOI: 10.3238/arztebl.2018.0801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de-DE" sz="1000" dirty="0"/>
          </a:p>
        </p:txBody>
      </p:sp>
      <p:pic>
        <p:nvPicPr>
          <p:cNvPr id="2051" name="Grafi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52413"/>
            <a:ext cx="858678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57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hematuria - history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44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Usually there are clues!</a:t>
            </a:r>
          </a:p>
          <a:p>
            <a:r>
              <a:rPr lang="en-US" dirty="0"/>
              <a:t>Recent heavy exercise or trauma</a:t>
            </a:r>
          </a:p>
          <a:p>
            <a:r>
              <a:rPr lang="en-US" dirty="0"/>
              <a:t>Incontinence, dysuria, frequency, or urgency </a:t>
            </a:r>
          </a:p>
          <a:p>
            <a:r>
              <a:rPr lang="en-US" dirty="0"/>
              <a:t>Loin to groin (or sometimes just </a:t>
            </a:r>
            <a:r>
              <a:rPr lang="en-US" dirty="0" err="1"/>
              <a:t>abdo</a:t>
            </a:r>
            <a:r>
              <a:rPr lang="en-US" dirty="0"/>
              <a:t>) pain</a:t>
            </a:r>
          </a:p>
          <a:p>
            <a:r>
              <a:rPr lang="en-US" dirty="0"/>
              <a:t>Flank pain without radiation but with fever, dysuria, and frequency</a:t>
            </a:r>
          </a:p>
          <a:p>
            <a:r>
              <a:rPr lang="en-US" dirty="0"/>
              <a:t>Timing of hematuria</a:t>
            </a:r>
          </a:p>
          <a:p>
            <a:pPr lvl="1"/>
            <a:r>
              <a:rPr lang="en-US" dirty="0"/>
              <a:t>Initial </a:t>
            </a:r>
          </a:p>
          <a:p>
            <a:pPr lvl="1"/>
            <a:r>
              <a:rPr lang="en-US" dirty="0"/>
              <a:t>Continuous</a:t>
            </a:r>
          </a:p>
          <a:p>
            <a:pPr lvl="1"/>
            <a:r>
              <a:rPr lang="en-US" dirty="0"/>
              <a:t>Terminal</a:t>
            </a:r>
          </a:p>
          <a:p>
            <a:r>
              <a:rPr lang="en-US" dirty="0" err="1"/>
              <a:t>Colour</a:t>
            </a:r>
            <a:r>
              <a:rPr lang="en-US" dirty="0"/>
              <a:t> of urine</a:t>
            </a:r>
          </a:p>
          <a:p>
            <a:r>
              <a:rPr lang="en-US" dirty="0"/>
              <a:t>History of illness</a:t>
            </a:r>
          </a:p>
          <a:p>
            <a:pPr lvl="1"/>
            <a:r>
              <a:rPr lang="en-US" dirty="0"/>
              <a:t>Recent vs concurrent</a:t>
            </a:r>
          </a:p>
          <a:p>
            <a:r>
              <a:rPr lang="en-US" dirty="0"/>
              <a:t>Past medical history of pre-disposing conditions</a:t>
            </a:r>
          </a:p>
          <a:p>
            <a:pPr lvl="1"/>
            <a:r>
              <a:rPr lang="en-US" dirty="0"/>
              <a:t>Sickle cell, coagulopathies</a:t>
            </a:r>
          </a:p>
          <a:p>
            <a:r>
              <a:rPr lang="en-US" dirty="0"/>
              <a:t>Medication history</a:t>
            </a:r>
          </a:p>
          <a:p>
            <a:pPr lvl="1"/>
            <a:r>
              <a:rPr lang="en-US" dirty="0"/>
              <a:t>Cyclophosphamide</a:t>
            </a:r>
          </a:p>
          <a:p>
            <a:pPr lvl="1"/>
            <a:r>
              <a:rPr lang="en-US" dirty="0"/>
              <a:t>NSAIDs eosinophilic cystitis (nonsteroidal anti-inflammatory drug or antihistamines) [7-9], or interstitial nephritis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218771" y="6371490"/>
            <a:ext cx="354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>
                <a:latin typeface="+mj-lt"/>
              </a:rPr>
              <a:t>Ingelfinger</a:t>
            </a:r>
            <a:r>
              <a:rPr lang="en-CA" sz="1200" dirty="0">
                <a:latin typeface="+mj-lt"/>
              </a:rPr>
              <a:t> JR, et al, Pediatrics. 1977;59(4):557</a:t>
            </a:r>
          </a:p>
          <a:p>
            <a:r>
              <a:rPr lang="en-CA" sz="1200" dirty="0" err="1">
                <a:latin typeface="+mj-lt"/>
              </a:rPr>
              <a:t>UpToDate</a:t>
            </a:r>
            <a:r>
              <a:rPr lang="en-CA" sz="1200" dirty="0">
                <a:latin typeface="+mj-lt"/>
              </a:rPr>
              <a:t>, Accessed 2020 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38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hematuria - 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More clues!</a:t>
            </a:r>
          </a:p>
          <a:p>
            <a:r>
              <a:rPr lang="en-US" dirty="0"/>
              <a:t>BP – high vs low?</a:t>
            </a:r>
          </a:p>
          <a:p>
            <a:r>
              <a:rPr lang="en-US" dirty="0"/>
              <a:t>Edema </a:t>
            </a:r>
          </a:p>
          <a:p>
            <a:r>
              <a:rPr lang="en-US" dirty="0"/>
              <a:t>Rash</a:t>
            </a:r>
          </a:p>
          <a:p>
            <a:r>
              <a:rPr lang="en-US" dirty="0"/>
              <a:t>Purpura</a:t>
            </a:r>
          </a:p>
          <a:p>
            <a:r>
              <a:rPr lang="en-US" dirty="0"/>
              <a:t>Genitalia erosions</a:t>
            </a:r>
          </a:p>
          <a:p>
            <a:r>
              <a:rPr lang="en-US" dirty="0" err="1"/>
              <a:t>Abdo</a:t>
            </a:r>
            <a:r>
              <a:rPr lang="en-US" dirty="0"/>
              <a:t> mass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218771" y="6371490"/>
            <a:ext cx="354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>
                <a:latin typeface="+mj-lt"/>
              </a:rPr>
              <a:t>Ingelfinger</a:t>
            </a:r>
            <a:r>
              <a:rPr lang="en-CA" sz="1200" dirty="0">
                <a:latin typeface="+mj-lt"/>
              </a:rPr>
              <a:t> JR, et al, Pediatrics. 1977;59(4):557</a:t>
            </a:r>
          </a:p>
          <a:p>
            <a:r>
              <a:rPr lang="en-CA" sz="1200" dirty="0" err="1">
                <a:latin typeface="+mj-lt"/>
              </a:rPr>
              <a:t>UpToDate</a:t>
            </a:r>
            <a:r>
              <a:rPr lang="en-CA" sz="1200" dirty="0">
                <a:latin typeface="+mj-lt"/>
              </a:rPr>
              <a:t>, Accessed 2020 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9404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631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0"/>
            <a:ext cx="4686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20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year old boy </a:t>
            </a:r>
          </a:p>
          <a:p>
            <a:pPr lvl="1"/>
            <a:r>
              <a:rPr lang="en-US" dirty="0"/>
              <a:t>1 week history of swelling around his eyes</a:t>
            </a:r>
          </a:p>
          <a:p>
            <a:pPr lvl="1"/>
            <a:r>
              <a:rPr lang="en-US" dirty="0"/>
              <a:t>One episode of brown coloured urine</a:t>
            </a:r>
          </a:p>
          <a:p>
            <a:pPr lvl="1"/>
            <a:r>
              <a:rPr lang="en-US" dirty="0"/>
              <a:t>History of sore throat and ear ache about 2 weeks ago</a:t>
            </a:r>
          </a:p>
          <a:p>
            <a:r>
              <a:rPr lang="en-US" dirty="0"/>
              <a:t>The nursing assessment states:</a:t>
            </a:r>
          </a:p>
          <a:p>
            <a:pPr lvl="1"/>
            <a:r>
              <a:rPr lang="en-US" dirty="0"/>
              <a:t>Temp 36.8 C, HR 110, RR 20, BP 95/60</a:t>
            </a:r>
          </a:p>
          <a:p>
            <a:r>
              <a:rPr lang="en-US" dirty="0"/>
              <a:t>U/A – likely glomerular source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24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ShapeType="1"/>
          </p:cNvSpPr>
          <p:nvPr/>
        </p:nvSpPr>
        <p:spPr bwMode="auto">
          <a:xfrm flipH="1">
            <a:off x="2450083" y="1526975"/>
            <a:ext cx="1893093" cy="8093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" name="AutoShape 3"/>
          <p:cNvSpPr>
            <a:spLocks noChangeShapeType="1"/>
          </p:cNvSpPr>
          <p:nvPr/>
        </p:nvSpPr>
        <p:spPr bwMode="auto">
          <a:xfrm>
            <a:off x="4343177" y="1526975"/>
            <a:ext cx="2015056" cy="8093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450084" y="391998"/>
            <a:ext cx="3908149" cy="1080000"/>
            <a:chOff x="0" y="0"/>
            <a:chExt cx="2256" cy="904"/>
          </a:xfrm>
        </p:grpSpPr>
        <p:sp>
          <p:nvSpPr>
            <p:cNvPr id="7" name="Rectangle 4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solidFill>
              <a:srgbClr val="BBE0E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4000" b="1">
                <a:latin typeface="+mj-lt"/>
              </a:endParaRPr>
            </a:p>
          </p:txBody>
        </p:sp>
        <p:sp>
          <p:nvSpPr>
            <p:cNvPr id="8" name="Rectangle 5"/>
            <p:cNvSpPr>
              <a:spLocks/>
            </p:cNvSpPr>
            <p:nvPr/>
          </p:nvSpPr>
          <p:spPr bwMode="auto">
            <a:xfrm>
              <a:off x="0" y="228"/>
              <a:ext cx="22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40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Glomerular</a:t>
              </a:r>
            </a:p>
          </p:txBody>
        </p:sp>
      </p:grpSp>
      <p:sp>
        <p:nvSpPr>
          <p:cNvPr id="11" name="AutoShape 13"/>
          <p:cNvSpPr>
            <a:spLocks/>
          </p:cNvSpPr>
          <p:nvPr/>
        </p:nvSpPr>
        <p:spPr bwMode="auto">
          <a:xfrm>
            <a:off x="924983" y="2336306"/>
            <a:ext cx="3384000" cy="939301"/>
          </a:xfrm>
          <a:prstGeom prst="roundRect">
            <a:avLst>
              <a:gd name="adj" fmla="val 18514"/>
            </a:avLst>
          </a:prstGeom>
          <a:solidFill>
            <a:srgbClr val="A714D9">
              <a:alpha val="6941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rgbClr val="ADADAD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1" dirty="0">
                <a:latin typeface="+mj-lt"/>
              </a:rPr>
              <a:t>Isolated Renal Disease</a:t>
            </a:r>
          </a:p>
        </p:txBody>
      </p:sp>
      <p:sp>
        <p:nvSpPr>
          <p:cNvPr id="13" name="AutoShape 16"/>
          <p:cNvSpPr>
            <a:spLocks noChangeShapeType="1"/>
          </p:cNvSpPr>
          <p:nvPr/>
        </p:nvSpPr>
        <p:spPr bwMode="auto">
          <a:xfrm>
            <a:off x="6511894" y="3263801"/>
            <a:ext cx="45719" cy="488706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15" name="AutoShape 17"/>
          <p:cNvSpPr>
            <a:spLocks/>
          </p:cNvSpPr>
          <p:nvPr/>
        </p:nvSpPr>
        <p:spPr bwMode="auto">
          <a:xfrm>
            <a:off x="4736083" y="2336307"/>
            <a:ext cx="3353594" cy="927494"/>
          </a:xfrm>
          <a:prstGeom prst="roundRect">
            <a:avLst>
              <a:gd name="adj" fmla="val 18514"/>
            </a:avLst>
          </a:prstGeom>
          <a:solidFill>
            <a:srgbClr val="A714D9">
              <a:alpha val="6941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rgbClr val="ADADAD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1" dirty="0">
                <a:latin typeface="+mj-lt"/>
                <a:ea typeface="ＭＳ Ｐゴシック" charset="0"/>
                <a:cs typeface="Futura" charset="0"/>
                <a:sym typeface="Futura" charset="0"/>
              </a:rPr>
              <a:t>Systemic disease</a:t>
            </a:r>
          </a:p>
        </p:txBody>
      </p:sp>
      <p:sp>
        <p:nvSpPr>
          <p:cNvPr id="18" name="AutoShape 32"/>
          <p:cNvSpPr>
            <a:spLocks/>
          </p:cNvSpPr>
          <p:nvPr/>
        </p:nvSpPr>
        <p:spPr bwMode="auto">
          <a:xfrm>
            <a:off x="313203" y="3752508"/>
            <a:ext cx="4103994" cy="2807999"/>
          </a:xfrm>
          <a:prstGeom prst="roundRect">
            <a:avLst>
              <a:gd name="adj" fmla="val 8106"/>
            </a:avLst>
          </a:prstGeom>
          <a:solidFill>
            <a:srgbClr val="FFC9F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rgbClr val="ADADAD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/>
          <a:lstStyle/>
          <a:p>
            <a:pPr marL="342900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latin typeface="+mj-lt"/>
                <a:ea typeface="ＭＳ Ｐゴシック" charset="0"/>
                <a:cs typeface="Futura" charset="0"/>
                <a:sym typeface="Futura" charset="0"/>
              </a:rPr>
              <a:t>PIGN – Post-infectious</a:t>
            </a:r>
          </a:p>
          <a:p>
            <a:pPr marL="342900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latin typeface="+mj-lt"/>
                <a:ea typeface="ＭＳ Ｐゴシック" charset="0"/>
                <a:cs typeface="Futura" charset="0"/>
                <a:sym typeface="Futura" charset="0"/>
              </a:rPr>
              <a:t>IgA nephropathy</a:t>
            </a:r>
          </a:p>
          <a:p>
            <a:pPr marL="342900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 err="1">
                <a:latin typeface="+mj-lt"/>
                <a:ea typeface="ＭＳ Ｐゴシック" charset="0"/>
                <a:cs typeface="Futura" charset="0"/>
                <a:sym typeface="Futura" charset="0"/>
              </a:rPr>
              <a:t>Alport</a:t>
            </a:r>
            <a:r>
              <a:rPr lang="en-US" sz="2000" dirty="0">
                <a:latin typeface="+mj-lt"/>
                <a:ea typeface="ＭＳ Ｐゴシック" charset="0"/>
                <a:cs typeface="Futura" charset="0"/>
                <a:sym typeface="Futura" charset="0"/>
              </a:rPr>
              <a:t> Syndrome</a:t>
            </a:r>
          </a:p>
          <a:p>
            <a:pPr marL="342900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latin typeface="+mj-lt"/>
                <a:ea typeface="ＭＳ Ｐゴシック" charset="0"/>
                <a:cs typeface="Futura" charset="0"/>
                <a:sym typeface="Futura" charset="0"/>
              </a:rPr>
              <a:t>Thin BM disease</a:t>
            </a:r>
          </a:p>
          <a:p>
            <a:pPr marL="342900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latin typeface="+mj-lt"/>
                <a:ea typeface="ＭＳ Ｐゴシック" charset="0"/>
                <a:cs typeface="Futura" charset="0"/>
                <a:sym typeface="Futura" charset="0"/>
              </a:rPr>
              <a:t>MPGN/FSGS</a:t>
            </a:r>
          </a:p>
          <a:p>
            <a:pPr marL="342900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latin typeface="+mj-lt"/>
                <a:ea typeface="ＭＳ Ｐゴシック" charset="0"/>
                <a:cs typeface="Futura" charset="0"/>
                <a:sym typeface="Futura" charset="0"/>
              </a:rPr>
              <a:t>Anti-GBM disease</a:t>
            </a:r>
          </a:p>
        </p:txBody>
      </p:sp>
      <p:sp>
        <p:nvSpPr>
          <p:cNvPr id="21" name="AutoShape 35"/>
          <p:cNvSpPr>
            <a:spLocks/>
          </p:cNvSpPr>
          <p:nvPr/>
        </p:nvSpPr>
        <p:spPr bwMode="auto">
          <a:xfrm>
            <a:off x="4613589" y="3752507"/>
            <a:ext cx="4149411" cy="2808000"/>
          </a:xfrm>
          <a:prstGeom prst="roundRect">
            <a:avLst>
              <a:gd name="adj" fmla="val 8106"/>
            </a:avLst>
          </a:prstGeom>
          <a:solidFill>
            <a:srgbClr val="FFC1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rgbClr val="ADADAD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Henoch </a:t>
            </a:r>
            <a:r>
              <a:rPr lang="en-US" sz="2000" dirty="0" err="1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Schonlein</a:t>
            </a:r>
            <a:r>
              <a:rPr lang="en-US" sz="2000" dirty="0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 purpura nephritis</a:t>
            </a:r>
          </a:p>
          <a:p>
            <a:pPr marL="342900" lvl="0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Hemolytic uremic syndrome</a:t>
            </a:r>
          </a:p>
          <a:p>
            <a:pPr marL="342900" lvl="0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Systemic lupus erythematous nephritis</a:t>
            </a:r>
          </a:p>
          <a:p>
            <a:pPr marL="342900" lvl="0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ANCA vasculitis</a:t>
            </a:r>
          </a:p>
          <a:p>
            <a:pPr marL="800100" lvl="1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Granulomatosis with </a:t>
            </a:r>
            <a:r>
              <a:rPr lang="en-US" sz="2000" dirty="0" err="1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polyangiitis</a:t>
            </a:r>
            <a:r>
              <a:rPr lang="en-US" sz="2000" dirty="0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 (GPA)</a:t>
            </a:r>
          </a:p>
          <a:p>
            <a:pPr marL="800100" lvl="1" indent="-342900">
              <a:buClr>
                <a:srgbClr val="000000"/>
              </a:buClr>
              <a:buSzPct val="125000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Microscopic </a:t>
            </a:r>
            <a:r>
              <a:rPr lang="en-US" sz="2000" dirty="0" err="1">
                <a:solidFill>
                  <a:prstClr val="black"/>
                </a:solidFill>
                <a:latin typeface="Century Gothic"/>
                <a:ea typeface="ＭＳ Ｐゴシック" charset="0"/>
                <a:cs typeface="Futura" charset="0"/>
                <a:sym typeface="Futura" charset="0"/>
              </a:rPr>
              <a:t>polyangiitis</a:t>
            </a:r>
            <a:endParaRPr lang="en-US" sz="2000" dirty="0">
              <a:solidFill>
                <a:prstClr val="black"/>
              </a:solidFill>
              <a:latin typeface="Century Gothic"/>
              <a:ea typeface="ＭＳ Ｐゴシック" charset="0"/>
              <a:cs typeface="Futura" charset="0"/>
              <a:sym typeface="Futura" charset="0"/>
            </a:endParaRPr>
          </a:p>
          <a:p>
            <a:pPr marL="800100" lvl="1" indent="-342900">
              <a:buClr>
                <a:srgbClr val="000000"/>
              </a:buClr>
              <a:buSzPct val="125000"/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Century Gothic"/>
              <a:ea typeface="ＭＳ Ｐゴシック" charset="0"/>
              <a:cs typeface="Futura" charset="0"/>
              <a:sym typeface="Futura" charset="0"/>
            </a:endParaRPr>
          </a:p>
        </p:txBody>
      </p:sp>
      <p:sp>
        <p:nvSpPr>
          <p:cNvPr id="9" name="AutoShape 12"/>
          <p:cNvSpPr>
            <a:spLocks noChangeShapeType="1"/>
          </p:cNvSpPr>
          <p:nvPr/>
        </p:nvSpPr>
        <p:spPr bwMode="auto">
          <a:xfrm flipH="1">
            <a:off x="2450079" y="3275607"/>
            <a:ext cx="45719" cy="47690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611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Hematuria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72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What do you want to know on history?</a:t>
            </a:r>
          </a:p>
          <a:p>
            <a:endParaRPr lang="en-CA" dirty="0"/>
          </a:p>
          <a:p>
            <a:r>
              <a:rPr lang="en-CA" dirty="0"/>
              <a:t>What are you looking for on physical exam?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56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Key history for glomerular hematuria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571480" indent="-401822">
              <a:spcBef>
                <a:spcPts val="600"/>
              </a:spcBef>
              <a:buSzPct val="99000"/>
            </a:pPr>
            <a:r>
              <a:rPr lang="en-US" dirty="0"/>
              <a:t>HPI:</a:t>
            </a:r>
          </a:p>
          <a:p>
            <a:pPr marL="928654" lvl="1" indent="-401822">
              <a:spcBef>
                <a:spcPts val="600"/>
              </a:spcBef>
            </a:pPr>
            <a:r>
              <a:rPr lang="en-US" sz="2400" dirty="0"/>
              <a:t>Recent illness</a:t>
            </a:r>
          </a:p>
          <a:p>
            <a:pPr marL="928654" lvl="1" indent="-401822">
              <a:spcBef>
                <a:spcPts val="600"/>
              </a:spcBef>
            </a:pPr>
            <a:r>
              <a:rPr lang="en-US" sz="2400" dirty="0"/>
              <a:t>Concurrent illness</a:t>
            </a:r>
          </a:p>
          <a:p>
            <a:pPr marL="571480" indent="-401822">
              <a:spcBef>
                <a:spcPts val="600"/>
              </a:spcBef>
              <a:buSzPct val="99000"/>
            </a:pPr>
            <a:r>
              <a:rPr lang="en-US" dirty="0"/>
              <a:t>ROS</a:t>
            </a:r>
          </a:p>
          <a:p>
            <a:pPr marL="928654" lvl="1" indent="-401822">
              <a:spcBef>
                <a:spcPts val="600"/>
              </a:spcBef>
            </a:pPr>
            <a:r>
              <a:rPr lang="en-US" sz="2400" dirty="0"/>
              <a:t>HEENT: hearing loss, </a:t>
            </a:r>
          </a:p>
          <a:p>
            <a:pPr marL="928654" lvl="1" indent="-401822">
              <a:spcBef>
                <a:spcPts val="600"/>
              </a:spcBef>
            </a:pPr>
            <a:r>
              <a:rPr lang="en-US" sz="2400" dirty="0" err="1"/>
              <a:t>Resp</a:t>
            </a:r>
            <a:r>
              <a:rPr lang="en-US" sz="2400" dirty="0"/>
              <a:t>: Cough, hemoptysis</a:t>
            </a:r>
          </a:p>
          <a:p>
            <a:pPr marL="928654" lvl="1" indent="-401822">
              <a:spcBef>
                <a:spcPts val="600"/>
              </a:spcBef>
            </a:pPr>
            <a:r>
              <a:rPr lang="en-US" sz="2400" dirty="0"/>
              <a:t>GI: </a:t>
            </a:r>
            <a:r>
              <a:rPr lang="en-US" sz="2400" dirty="0" err="1"/>
              <a:t>abdo</a:t>
            </a:r>
            <a:r>
              <a:rPr lang="en-US" sz="2400" dirty="0"/>
              <a:t> pain, diarrhea (?bloody?)</a:t>
            </a:r>
          </a:p>
          <a:p>
            <a:pPr marL="928654" lvl="1" indent="-401822">
              <a:spcBef>
                <a:spcPts val="600"/>
              </a:spcBef>
            </a:pPr>
            <a:r>
              <a:rPr lang="en-US" sz="2400" dirty="0"/>
              <a:t>MSK: arthralgia</a:t>
            </a:r>
          </a:p>
          <a:p>
            <a:pPr marL="928654" lvl="1" indent="-401822">
              <a:spcBef>
                <a:spcPts val="600"/>
              </a:spcBef>
            </a:pPr>
            <a:r>
              <a:rPr lang="en-US" sz="2400" dirty="0" err="1"/>
              <a:t>Derm</a:t>
            </a:r>
            <a:r>
              <a:rPr lang="en-US" sz="2400" dirty="0"/>
              <a:t>: rash, purpura</a:t>
            </a:r>
          </a:p>
          <a:p>
            <a:pPr marL="126782" indent="0">
              <a:spcBef>
                <a:spcPts val="1195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57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07417930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07417930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Key history for glomerular hematuria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marL="571480" indent="-401822">
              <a:spcBef>
                <a:spcPts val="984"/>
              </a:spcBef>
              <a:buSzPct val="99000"/>
            </a:pPr>
            <a:r>
              <a:rPr lang="en-US" dirty="0" err="1"/>
              <a:t>PMHx</a:t>
            </a:r>
            <a:r>
              <a:rPr lang="en-US" dirty="0"/>
              <a:t>:</a:t>
            </a:r>
          </a:p>
          <a:p>
            <a:pPr marL="928654" lvl="1" indent="-401822">
              <a:spcBef>
                <a:spcPts val="600"/>
              </a:spcBef>
            </a:pPr>
            <a:r>
              <a:rPr lang="en-US" sz="2400" dirty="0"/>
              <a:t>Hematuria (previous episodes)</a:t>
            </a:r>
          </a:p>
          <a:p>
            <a:pPr marL="928654" lvl="1" indent="-401822">
              <a:spcBef>
                <a:spcPts val="600"/>
              </a:spcBef>
            </a:pPr>
            <a:r>
              <a:rPr lang="en-US" sz="2400" dirty="0"/>
              <a:t>Recurrent “UTIs” that are culture negative</a:t>
            </a:r>
          </a:p>
          <a:p>
            <a:pPr marL="928654" lvl="1" indent="-401822">
              <a:spcBef>
                <a:spcPts val="600"/>
              </a:spcBef>
            </a:pPr>
            <a:endParaRPr lang="en-US" sz="2400" dirty="0"/>
          </a:p>
          <a:p>
            <a:pPr marL="626858" indent="-457200">
              <a:lnSpc>
                <a:spcPct val="80000"/>
              </a:lnSpc>
              <a:buSzPct val="99000"/>
            </a:pPr>
            <a:r>
              <a:rPr lang="en-US" sz="2800" dirty="0"/>
              <a:t>Family </a:t>
            </a:r>
            <a:r>
              <a:rPr lang="en-US" sz="2800" dirty="0" err="1"/>
              <a:t>Hx</a:t>
            </a:r>
            <a:endParaRPr lang="en-US" sz="2800" dirty="0"/>
          </a:p>
          <a:p>
            <a:pPr marL="928654" lvl="1" indent="-401822"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Hematuria</a:t>
            </a:r>
          </a:p>
          <a:p>
            <a:pPr marL="928654" lvl="1" indent="-401822"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Hearing loss</a:t>
            </a:r>
          </a:p>
          <a:p>
            <a:pPr marL="928654" lvl="1" indent="-401822"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Prominent history of renal failure in males</a:t>
            </a:r>
          </a:p>
        </p:txBody>
      </p:sp>
    </p:spTree>
    <p:extLst>
      <p:ext uri="{BB962C8B-B14F-4D97-AF65-F5344CB8AC3E}">
        <p14:creationId xmlns:p14="http://schemas.microsoft.com/office/powerpoint/2010/main" val="3068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07417930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07417930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Key PE for glomerular hematuria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83303">
              <a:lnSpc>
                <a:spcPct val="80000"/>
              </a:lnSpc>
            </a:pPr>
            <a:r>
              <a:rPr lang="en-US" sz="2800" dirty="0"/>
              <a:t>Measure BP</a:t>
            </a:r>
          </a:p>
          <a:p>
            <a:pPr marL="483303">
              <a:lnSpc>
                <a:spcPct val="80000"/>
              </a:lnSpc>
            </a:pPr>
            <a:r>
              <a:rPr lang="en-US" sz="2800" dirty="0"/>
              <a:t>Edema (or recent weight gain)</a:t>
            </a:r>
          </a:p>
          <a:p>
            <a:pPr marL="483303">
              <a:lnSpc>
                <a:spcPct val="80000"/>
              </a:lnSpc>
            </a:pPr>
            <a:r>
              <a:rPr lang="en-US" sz="2800" dirty="0"/>
              <a:t>HEENT: oral ulcers, retinal changes</a:t>
            </a:r>
          </a:p>
          <a:p>
            <a:pPr marL="483303">
              <a:lnSpc>
                <a:spcPct val="80000"/>
              </a:lnSpc>
            </a:pPr>
            <a:r>
              <a:rPr lang="en-US" sz="2800" dirty="0" err="1"/>
              <a:t>Resp</a:t>
            </a:r>
            <a:r>
              <a:rPr lang="en-US" sz="2800" dirty="0"/>
              <a:t>: wheeze, poor air entry</a:t>
            </a:r>
          </a:p>
          <a:p>
            <a:pPr marL="483303">
              <a:lnSpc>
                <a:spcPct val="80000"/>
              </a:lnSpc>
            </a:pPr>
            <a:r>
              <a:rPr lang="en-US" sz="2800" dirty="0" err="1"/>
              <a:t>Abdo</a:t>
            </a:r>
            <a:r>
              <a:rPr lang="en-US" sz="2800" dirty="0"/>
              <a:t> – </a:t>
            </a:r>
            <a:r>
              <a:rPr lang="en-US" sz="2800" dirty="0" err="1"/>
              <a:t>abdo</a:t>
            </a:r>
            <a:r>
              <a:rPr lang="en-US" sz="2800" dirty="0"/>
              <a:t> discomfort</a:t>
            </a:r>
          </a:p>
          <a:p>
            <a:pPr marL="483303">
              <a:lnSpc>
                <a:spcPct val="80000"/>
              </a:lnSpc>
            </a:pPr>
            <a:r>
              <a:rPr lang="en-US" sz="2800" dirty="0"/>
              <a:t>MSK: edema, heat, pain</a:t>
            </a:r>
          </a:p>
          <a:p>
            <a:pPr marL="483303">
              <a:lnSpc>
                <a:spcPct val="80000"/>
              </a:lnSpc>
            </a:pPr>
            <a:r>
              <a:rPr lang="en-US" sz="2800" dirty="0" err="1"/>
              <a:t>Derm</a:t>
            </a:r>
            <a:r>
              <a:rPr lang="en-US" sz="2800" dirty="0"/>
              <a:t> – purpura, rash</a:t>
            </a:r>
          </a:p>
        </p:txBody>
      </p:sp>
    </p:spTree>
    <p:extLst>
      <p:ext uri="{BB962C8B-B14F-4D97-AF65-F5344CB8AC3E}">
        <p14:creationId xmlns:p14="http://schemas.microsoft.com/office/powerpoint/2010/main" val="1760400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 year old boy </a:t>
            </a:r>
          </a:p>
          <a:p>
            <a:pPr lvl="1"/>
            <a:r>
              <a:rPr lang="en-US" sz="2000" dirty="0"/>
              <a:t>1 week history of swelling around his eyes</a:t>
            </a:r>
          </a:p>
          <a:p>
            <a:pPr lvl="1"/>
            <a:r>
              <a:rPr lang="en-US" sz="2000" dirty="0"/>
              <a:t>1 episode of brown coloured urine</a:t>
            </a:r>
          </a:p>
          <a:p>
            <a:pPr lvl="1"/>
            <a:r>
              <a:rPr lang="en-US" sz="2000" dirty="0"/>
              <a:t>History of sore throat and ear ache about 2 weeks ago</a:t>
            </a:r>
          </a:p>
          <a:p>
            <a:r>
              <a:rPr lang="en-US" dirty="0"/>
              <a:t>The nursing assessment states:</a:t>
            </a:r>
          </a:p>
          <a:p>
            <a:pPr lvl="1"/>
            <a:r>
              <a:rPr lang="en-US" sz="2000" dirty="0"/>
              <a:t>Temp 36.8 C, HR 110, RR 20, BP 95/60</a:t>
            </a:r>
          </a:p>
          <a:p>
            <a:r>
              <a:rPr lang="en-US" dirty="0"/>
              <a:t>U/A – appears glomerular</a:t>
            </a:r>
          </a:p>
          <a:p>
            <a:r>
              <a:rPr lang="en-US" dirty="0"/>
              <a:t>Additional </a:t>
            </a:r>
            <a:r>
              <a:rPr lang="en-US" dirty="0" err="1"/>
              <a:t>hx</a:t>
            </a:r>
            <a:r>
              <a:rPr lang="en-US" dirty="0"/>
              <a:t>: </a:t>
            </a:r>
          </a:p>
          <a:p>
            <a:pPr lvl="1"/>
            <a:r>
              <a:rPr lang="en-US" sz="2000" dirty="0"/>
              <a:t>No other episodes of hematuria, no family members with hematuria, ROS negative.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PE: </a:t>
            </a:r>
          </a:p>
          <a:p>
            <a:pPr marL="742950" lvl="2" indent="-342900"/>
            <a:r>
              <a:rPr lang="en-US" sz="2000" dirty="0"/>
              <a:t>Mild </a:t>
            </a:r>
            <a:r>
              <a:rPr lang="en-US" sz="2000" dirty="0" err="1"/>
              <a:t>peri</a:t>
            </a:r>
            <a:r>
              <a:rPr lang="en-US" sz="2000" dirty="0"/>
              <a:t>-orbital edema otherwise normal exam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846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Glomerulonephritis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Inflammation of the nephrons</a:t>
            </a:r>
          </a:p>
          <a:p>
            <a:r>
              <a:rPr lang="en-US" sz="2800" dirty="0"/>
              <a:t>Key features of GNs? </a:t>
            </a:r>
          </a:p>
          <a:p>
            <a:r>
              <a:rPr lang="en-US" sz="2800" b="1" dirty="0"/>
              <a:t>PHAROH</a:t>
            </a:r>
          </a:p>
          <a:p>
            <a:pPr lvl="1"/>
            <a:r>
              <a:rPr lang="en-US" sz="2800" b="1" dirty="0"/>
              <a:t>P</a:t>
            </a:r>
            <a:r>
              <a:rPr lang="en-US" sz="2800" dirty="0"/>
              <a:t>roteinuria – usually non-nephrotic</a:t>
            </a:r>
          </a:p>
          <a:p>
            <a:pPr lvl="1"/>
            <a:r>
              <a:rPr lang="en-US" sz="2800" b="1" dirty="0"/>
              <a:t>H</a:t>
            </a:r>
            <a:r>
              <a:rPr lang="en-US" sz="2800" dirty="0"/>
              <a:t>ematuria</a:t>
            </a:r>
          </a:p>
          <a:p>
            <a:pPr lvl="1"/>
            <a:r>
              <a:rPr lang="en-US" sz="2800" b="1" dirty="0"/>
              <a:t>A</a:t>
            </a:r>
            <a:r>
              <a:rPr lang="en-US" sz="2800" dirty="0"/>
              <a:t>zotemia</a:t>
            </a:r>
          </a:p>
          <a:p>
            <a:pPr lvl="1"/>
            <a:r>
              <a:rPr lang="en-US" sz="2800" b="1" dirty="0"/>
              <a:t>R</a:t>
            </a:r>
            <a:r>
              <a:rPr lang="en-US" sz="2800" dirty="0"/>
              <a:t>BC casts</a:t>
            </a:r>
          </a:p>
          <a:p>
            <a:pPr lvl="1"/>
            <a:r>
              <a:rPr lang="en-US" sz="2800" b="1" dirty="0"/>
              <a:t>O</a:t>
            </a:r>
            <a:r>
              <a:rPr lang="en-US" sz="2800" dirty="0"/>
              <a:t>liguria</a:t>
            </a:r>
          </a:p>
          <a:p>
            <a:pPr lvl="1"/>
            <a:r>
              <a:rPr lang="en-US" sz="2800" b="1" dirty="0"/>
              <a:t>H</a:t>
            </a:r>
            <a:r>
              <a:rPr lang="en-US" sz="2800" dirty="0"/>
              <a:t>ypertension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6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Nephritic clinical presentation in children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Acute GN</a:t>
            </a:r>
          </a:p>
          <a:p>
            <a:pPr lvl="1"/>
            <a:r>
              <a:rPr lang="en-US" sz="2000" dirty="0"/>
              <a:t>Post-infectious GN</a:t>
            </a:r>
          </a:p>
          <a:p>
            <a:pPr lvl="1"/>
            <a:r>
              <a:rPr lang="en-US" sz="2000" dirty="0"/>
              <a:t>HSP nephritis</a:t>
            </a:r>
          </a:p>
          <a:p>
            <a:pPr lvl="1"/>
            <a:r>
              <a:rPr lang="en-US" sz="2000" dirty="0"/>
              <a:t>Chronic GNs: IgA, MPGN, lupus</a:t>
            </a:r>
          </a:p>
          <a:p>
            <a:r>
              <a:rPr lang="en-US" b="1" dirty="0"/>
              <a:t>Rapidly progressive GN</a:t>
            </a:r>
          </a:p>
          <a:p>
            <a:pPr lvl="1"/>
            <a:r>
              <a:rPr lang="en-US" sz="2000" dirty="0"/>
              <a:t>Primary GN (isolated renal disease): IgA, MPGN</a:t>
            </a:r>
          </a:p>
          <a:p>
            <a:pPr lvl="1"/>
            <a:r>
              <a:rPr lang="en-US" sz="2000" dirty="0"/>
              <a:t>Secondary GN: ANCA-associated, lupus, PIGN, HSP</a:t>
            </a:r>
          </a:p>
          <a:p>
            <a:r>
              <a:rPr lang="en-US" b="1" dirty="0"/>
              <a:t>Recurrent macroscopic hematuria</a:t>
            </a:r>
          </a:p>
          <a:p>
            <a:pPr lvl="1"/>
            <a:r>
              <a:rPr lang="en-US" sz="2000" dirty="0"/>
              <a:t>IgA, </a:t>
            </a:r>
            <a:r>
              <a:rPr lang="en-US" sz="2000" dirty="0" err="1"/>
              <a:t>Alport</a:t>
            </a:r>
            <a:endParaRPr lang="en-US" sz="2000" dirty="0"/>
          </a:p>
          <a:p>
            <a:r>
              <a:rPr lang="en-US" b="1" dirty="0"/>
              <a:t>Chronic glomerulonephritis</a:t>
            </a:r>
          </a:p>
          <a:p>
            <a:pPr lvl="1"/>
            <a:r>
              <a:rPr lang="en-US" sz="2000" dirty="0"/>
              <a:t>Primary GN: MPGN, IgA, anti-GBM disease</a:t>
            </a:r>
          </a:p>
          <a:p>
            <a:pPr lvl="1"/>
            <a:r>
              <a:rPr lang="en-US" sz="2000" dirty="0"/>
              <a:t>Secondary GN: lupus nephritis, </a:t>
            </a:r>
            <a:r>
              <a:rPr lang="en-US" sz="2000" dirty="0" err="1"/>
              <a:t>granulomatosis</a:t>
            </a:r>
            <a:r>
              <a:rPr lang="en-US" sz="2000" dirty="0"/>
              <a:t> with </a:t>
            </a:r>
            <a:r>
              <a:rPr lang="en-US" sz="2000" dirty="0" err="1"/>
              <a:t>polyangiitis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72529" y="6248852"/>
            <a:ext cx="3397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Uptodate</a:t>
            </a:r>
            <a:r>
              <a:rPr lang="en-US" sz="1200" dirty="0"/>
              <a:t>, GN in children,  accessed Sept. 2016)</a:t>
            </a:r>
          </a:p>
        </p:txBody>
      </p:sp>
    </p:spTree>
    <p:extLst>
      <p:ext uri="{BB962C8B-B14F-4D97-AF65-F5344CB8AC3E}">
        <p14:creationId xmlns:p14="http://schemas.microsoft.com/office/powerpoint/2010/main" val="1779936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Investigations for glomerular hematuria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97603" indent="-457200">
              <a:buSzPct val="99000"/>
              <a:buFont typeface="+mj-lt"/>
              <a:buAutoNum type="arabicPeriod"/>
            </a:pPr>
            <a:r>
              <a:rPr lang="en-US" sz="2800" b="1" dirty="0"/>
              <a:t>For everyone</a:t>
            </a:r>
            <a:endParaRPr lang="en-US" sz="2800" b="1" dirty="0">
              <a:ea typeface="ヒラギノ角ゴ ProN W6" charset="0"/>
              <a:cs typeface="ヒラギノ角ゴ ProN W6" charset="0"/>
            </a:endParaRPr>
          </a:p>
          <a:p>
            <a:pPr marL="840477" lvl="1"/>
            <a:r>
              <a:rPr lang="en-US" sz="2400" dirty="0"/>
              <a:t>U/A, Urine microscopy </a:t>
            </a:r>
          </a:p>
          <a:p>
            <a:pPr marL="1209930" lvl="2"/>
            <a:r>
              <a:rPr lang="en-US" sz="2400" dirty="0"/>
              <a:t>Glomerular </a:t>
            </a:r>
            <a:r>
              <a:rPr lang="en-US" sz="2400" dirty="0" err="1"/>
              <a:t>vs</a:t>
            </a:r>
            <a:r>
              <a:rPr lang="en-US" sz="2400" dirty="0"/>
              <a:t> non glomerular</a:t>
            </a:r>
          </a:p>
        </p:txBody>
      </p:sp>
    </p:spTree>
    <p:extLst>
      <p:ext uri="{BB962C8B-B14F-4D97-AF65-F5344CB8AC3E}">
        <p14:creationId xmlns:p14="http://schemas.microsoft.com/office/powerpoint/2010/main" val="34793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Investigations for glomerular hematuria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83303">
              <a:lnSpc>
                <a:spcPct val="90000"/>
              </a:lnSpc>
              <a:buSzPct val="99000"/>
              <a:buFont typeface="+mj-lt"/>
              <a:buAutoNum type="arabicPeriod" startAt="2"/>
            </a:pPr>
            <a:r>
              <a:rPr lang="en-US" sz="2800" b="1" dirty="0"/>
              <a:t>Symptomatic gross hematuria</a:t>
            </a:r>
            <a:endParaRPr lang="en-US" sz="2800" b="1" dirty="0">
              <a:ea typeface="ヒラギノ角ゴ ProN W6" charset="0"/>
              <a:cs typeface="ヒラギノ角ゴ ProN W6" charset="0"/>
            </a:endParaRPr>
          </a:p>
          <a:p>
            <a:pPr marL="840477" lvl="1">
              <a:lnSpc>
                <a:spcPct val="90000"/>
              </a:lnSpc>
            </a:pPr>
            <a:r>
              <a:rPr lang="en-US" sz="2400" dirty="0"/>
              <a:t>S/</a:t>
            </a:r>
            <a:r>
              <a:rPr lang="en-US" sz="2400" dirty="0" err="1"/>
              <a:t>Sx</a:t>
            </a:r>
            <a:r>
              <a:rPr lang="en-US" sz="2400" dirty="0"/>
              <a:t> of glomerular disease</a:t>
            </a:r>
          </a:p>
          <a:p>
            <a:pPr marL="1209930" lvl="2">
              <a:lnSpc>
                <a:spcPct val="90000"/>
              </a:lnSpc>
            </a:pPr>
            <a:r>
              <a:rPr lang="en-US" sz="2400" u="sng" dirty="0"/>
              <a:t>Standard labs</a:t>
            </a:r>
            <a:r>
              <a:rPr lang="en-US" sz="2400" dirty="0"/>
              <a:t>: CBC, </a:t>
            </a:r>
            <a:r>
              <a:rPr lang="en-US" sz="2400" dirty="0" err="1"/>
              <a:t>lytes</a:t>
            </a:r>
            <a:r>
              <a:rPr lang="en-US" sz="2400" dirty="0"/>
              <a:t>, Cr, urea, albumin</a:t>
            </a:r>
          </a:p>
          <a:p>
            <a:pPr marL="1209930" lvl="2">
              <a:lnSpc>
                <a:spcPct val="90000"/>
              </a:lnSpc>
            </a:pPr>
            <a:r>
              <a:rPr lang="en-US" sz="2400" u="sng" dirty="0"/>
              <a:t>Special tests</a:t>
            </a:r>
            <a:r>
              <a:rPr lang="en-US" sz="2400" dirty="0"/>
              <a:t>: C3, C4,  ASOT, ANA</a:t>
            </a:r>
          </a:p>
          <a:p>
            <a:pPr marL="1209930" lvl="2">
              <a:lnSpc>
                <a:spcPct val="90000"/>
              </a:lnSpc>
            </a:pPr>
            <a:r>
              <a:rPr lang="en-US" sz="2400" u="sng" dirty="0"/>
              <a:t>Based on </a:t>
            </a:r>
            <a:r>
              <a:rPr lang="en-US" sz="2400" u="sng" dirty="0" err="1"/>
              <a:t>hx</a:t>
            </a:r>
            <a:r>
              <a:rPr lang="en-US" sz="2400" dirty="0"/>
              <a:t>: ANCAs, </a:t>
            </a:r>
            <a:r>
              <a:rPr lang="en-US" sz="2400" dirty="0" err="1"/>
              <a:t>Hep</a:t>
            </a:r>
            <a:r>
              <a:rPr lang="en-US" sz="2400" dirty="0"/>
              <a:t> B/C screen, anti-GBM</a:t>
            </a:r>
          </a:p>
          <a:p>
            <a:pPr marL="1209930" lvl="2">
              <a:lnSpc>
                <a:spcPct val="90000"/>
              </a:lnSpc>
            </a:pPr>
            <a:r>
              <a:rPr lang="en-US" sz="2400" dirty="0" err="1"/>
              <a:t>Immunoglobulins</a:t>
            </a:r>
            <a:r>
              <a:rPr lang="en-US" sz="2400" dirty="0"/>
              <a:t>???</a:t>
            </a:r>
          </a:p>
          <a:p>
            <a:pPr marL="1209930" lvl="2">
              <a:lnSpc>
                <a:spcPct val="90000"/>
              </a:lnSpc>
            </a:pPr>
            <a:r>
              <a:rPr lang="en-US" sz="2400" dirty="0"/>
              <a:t>Imaging: ultrasound</a:t>
            </a:r>
          </a:p>
        </p:txBody>
      </p:sp>
    </p:spTree>
    <p:extLst>
      <p:ext uri="{BB962C8B-B14F-4D97-AF65-F5344CB8AC3E}">
        <p14:creationId xmlns:p14="http://schemas.microsoft.com/office/powerpoint/2010/main" val="35617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Investigations for glomerular hematuria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97603" indent="-457200">
              <a:buSzPct val="99000"/>
              <a:buFont typeface="+mj-lt"/>
              <a:buAutoNum type="arabicPeriod" startAt="3"/>
            </a:pPr>
            <a:r>
              <a:rPr lang="en-US" sz="2800" b="1" dirty="0"/>
              <a:t>Asymptomatic gross hematuria</a:t>
            </a:r>
            <a:endParaRPr lang="en-US" sz="2800" b="1" dirty="0">
              <a:ea typeface="ヒラギノ角ゴ ProN W6" charset="0"/>
              <a:cs typeface="ヒラギノ角ゴ ProN W6" charset="0"/>
            </a:endParaRPr>
          </a:p>
          <a:p>
            <a:pPr marL="840477" lvl="1"/>
            <a:r>
              <a:rPr lang="en-US" sz="2400" u="sng" dirty="0"/>
              <a:t>Urine</a:t>
            </a:r>
            <a:r>
              <a:rPr lang="en-US" sz="2400" dirty="0"/>
              <a:t>: U/A, Urine </a:t>
            </a:r>
            <a:r>
              <a:rPr lang="en-US" sz="2400" dirty="0" err="1"/>
              <a:t>Ca</a:t>
            </a:r>
            <a:r>
              <a:rPr lang="en-US" sz="2400" dirty="0"/>
              <a:t>/Cr, U </a:t>
            </a:r>
            <a:r>
              <a:rPr lang="en-US" sz="2400" dirty="0" err="1"/>
              <a:t>Cx</a:t>
            </a:r>
            <a:endParaRPr lang="en-US" sz="2400" dirty="0"/>
          </a:p>
          <a:p>
            <a:pPr marL="840477" lvl="1"/>
            <a:r>
              <a:rPr lang="en-US" sz="2400" u="sng" dirty="0"/>
              <a:t>Standard labs</a:t>
            </a:r>
            <a:r>
              <a:rPr lang="en-US" sz="2400" dirty="0"/>
              <a:t>: creatinine, C3</a:t>
            </a:r>
          </a:p>
          <a:p>
            <a:pPr marL="840477" lvl="1"/>
            <a:r>
              <a:rPr lang="en-US" sz="2400" u="sng" dirty="0"/>
              <a:t>Imaging</a:t>
            </a:r>
            <a:r>
              <a:rPr lang="en-US" sz="2400" dirty="0"/>
              <a:t>: US (r/o calculus)</a:t>
            </a:r>
          </a:p>
          <a:p>
            <a:pPr marL="840477" lvl="1"/>
            <a:r>
              <a:rPr lang="en-US" sz="2400" u="sng" dirty="0"/>
              <a:t>Family testing </a:t>
            </a:r>
            <a:r>
              <a:rPr lang="en-US" sz="2400" dirty="0"/>
              <a:t>– for hematuria (possible TBM or </a:t>
            </a:r>
            <a:r>
              <a:rPr lang="en-US" sz="2400" dirty="0" err="1"/>
              <a:t>Alports</a:t>
            </a:r>
            <a:r>
              <a:rPr lang="en-US" sz="2400" dirty="0"/>
              <a:t> disease)</a:t>
            </a:r>
          </a:p>
        </p:txBody>
      </p:sp>
    </p:spTree>
    <p:extLst>
      <p:ext uri="{BB962C8B-B14F-4D97-AF65-F5344CB8AC3E}">
        <p14:creationId xmlns:p14="http://schemas.microsoft.com/office/powerpoint/2010/main" val="33830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Gross </a:t>
            </a:r>
            <a:r>
              <a:rPr lang="en-US" sz="5300" dirty="0" err="1"/>
              <a:t>vs</a:t>
            </a:r>
            <a:r>
              <a:rPr lang="en-US" sz="5300" dirty="0"/>
              <a:t> microscopic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712469" y="1928813"/>
            <a:ext cx="4038125" cy="4107656"/>
          </a:xfrm>
          <a:ln/>
        </p:spPr>
        <p:txBody>
          <a:bodyPr>
            <a:normAutofit/>
          </a:bodyPr>
          <a:lstStyle/>
          <a:p>
            <a:pPr marL="140403" indent="0">
              <a:lnSpc>
                <a:spcPct val="90000"/>
              </a:lnSpc>
              <a:buNone/>
            </a:pPr>
            <a:r>
              <a:rPr lang="en-US" dirty="0"/>
              <a:t>Gross</a:t>
            </a:r>
          </a:p>
          <a:p>
            <a:pPr marL="440427">
              <a:lnSpc>
                <a:spcPct val="90000"/>
              </a:lnSpc>
              <a:spcBef>
                <a:spcPts val="1336"/>
              </a:spcBef>
            </a:pPr>
            <a:r>
              <a:rPr lang="en-US" dirty="0"/>
              <a:t>Can see with the naked eye</a:t>
            </a:r>
          </a:p>
          <a:p>
            <a:pPr marL="440427">
              <a:lnSpc>
                <a:spcPct val="90000"/>
              </a:lnSpc>
              <a:spcBef>
                <a:spcPts val="1336"/>
              </a:spcBef>
            </a:pPr>
            <a:r>
              <a:rPr lang="en-US" dirty="0"/>
              <a:t>Does not necessarily reflect a large degree of blood loss </a:t>
            </a:r>
          </a:p>
          <a:p>
            <a:pPr marL="809880" lvl="1">
              <a:lnSpc>
                <a:spcPct val="90000"/>
              </a:lnSpc>
              <a:spcBef>
                <a:spcPts val="1336"/>
              </a:spcBef>
            </a:pPr>
            <a:r>
              <a:rPr lang="en-US" dirty="0"/>
              <a:t>As little as 1 mL of blood per liter of urine can induce a visible </a:t>
            </a:r>
            <a:r>
              <a:rPr lang="en-US" dirty="0" err="1"/>
              <a:t>colour</a:t>
            </a:r>
            <a:r>
              <a:rPr lang="en-US" dirty="0"/>
              <a:t> change</a:t>
            </a:r>
          </a:p>
        </p:txBody>
      </p:sp>
      <p:pic>
        <p:nvPicPr>
          <p:cNvPr id="348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20" y="1928813"/>
            <a:ext cx="3081858" cy="410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184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 year old boy </a:t>
            </a:r>
          </a:p>
          <a:p>
            <a:pPr lvl="1"/>
            <a:r>
              <a:rPr lang="en-US" sz="2000" dirty="0"/>
              <a:t>1 week history of swelling around his eyes</a:t>
            </a:r>
          </a:p>
          <a:p>
            <a:pPr lvl="1"/>
            <a:r>
              <a:rPr lang="en-US" sz="2000" dirty="0"/>
              <a:t>One episode of brown coloured urine</a:t>
            </a:r>
          </a:p>
          <a:p>
            <a:pPr lvl="1"/>
            <a:r>
              <a:rPr lang="en-US" sz="2000" dirty="0"/>
              <a:t>History of sore throat and ear ache about 2 weeks ago</a:t>
            </a:r>
          </a:p>
          <a:p>
            <a:r>
              <a:rPr lang="en-US" dirty="0"/>
              <a:t>The nursing assessment states:</a:t>
            </a:r>
          </a:p>
          <a:p>
            <a:pPr lvl="1"/>
            <a:r>
              <a:rPr lang="en-US" sz="2000" dirty="0"/>
              <a:t>Temp 36.8 C, HR 110, RR 20, BP 95/60</a:t>
            </a:r>
          </a:p>
          <a:p>
            <a:r>
              <a:rPr lang="en-US" dirty="0"/>
              <a:t>U/A – likely glomerular source</a:t>
            </a:r>
          </a:p>
          <a:p>
            <a:r>
              <a:rPr lang="en-US" dirty="0"/>
              <a:t>Labs</a:t>
            </a:r>
          </a:p>
          <a:p>
            <a:pPr lvl="1"/>
            <a:r>
              <a:rPr lang="en-US" sz="2000" dirty="0"/>
              <a:t>Creatinine and urea - slightly increased</a:t>
            </a:r>
          </a:p>
          <a:p>
            <a:pPr lvl="1"/>
            <a:r>
              <a:rPr lang="en-US" sz="2000" dirty="0" err="1"/>
              <a:t>Lytes</a:t>
            </a:r>
            <a:r>
              <a:rPr lang="en-US" sz="2000" dirty="0"/>
              <a:t> normal</a:t>
            </a:r>
          </a:p>
          <a:p>
            <a:pPr lvl="1"/>
            <a:r>
              <a:rPr lang="en-US" sz="2000" dirty="0"/>
              <a:t>C3 is low, C4 is normal</a:t>
            </a:r>
          </a:p>
          <a:p>
            <a:pPr lvl="1"/>
            <a:r>
              <a:rPr lang="en-US" sz="2000" dirty="0"/>
              <a:t>Throat swab grows Group A strep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910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Post-infectious glomerulonephritis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571480" indent="-401822">
              <a:lnSpc>
                <a:spcPct val="90000"/>
              </a:lnSpc>
              <a:buSzPct val="99000"/>
            </a:pPr>
            <a:r>
              <a:rPr lang="en-US" sz="2400" dirty="0"/>
              <a:t>AKA post-streptococcal GN</a:t>
            </a:r>
          </a:p>
          <a:p>
            <a:pPr marL="571480" indent="-401822">
              <a:lnSpc>
                <a:spcPct val="90000"/>
              </a:lnSpc>
              <a:buSzPct val="99000"/>
            </a:pPr>
            <a:endParaRPr lang="en-US" b="1" dirty="0"/>
          </a:p>
          <a:p>
            <a:pPr marL="571480" indent="-401822">
              <a:lnSpc>
                <a:spcPct val="90000"/>
              </a:lnSpc>
              <a:buSzPct val="99000"/>
            </a:pPr>
            <a:r>
              <a:rPr lang="en-US" b="1" dirty="0"/>
              <a:t>Epidemiology</a:t>
            </a:r>
          </a:p>
          <a:p>
            <a:pPr marL="971530" lvl="1" indent="-401822">
              <a:lnSpc>
                <a:spcPct val="90000"/>
              </a:lnSpc>
              <a:buSzPct val="99000"/>
            </a:pPr>
            <a:r>
              <a:rPr lang="en-US" sz="2000" dirty="0"/>
              <a:t>The most common cause of acute GN in children</a:t>
            </a:r>
          </a:p>
          <a:p>
            <a:pPr marL="971530" lvl="1" indent="-401822">
              <a:lnSpc>
                <a:spcPct val="90000"/>
              </a:lnSpc>
              <a:buSzPct val="99000"/>
            </a:pPr>
            <a:r>
              <a:rPr lang="en-US" sz="2000" dirty="0"/>
              <a:t>Age: usually &gt; 3 years (most commonly 5-12 y)</a:t>
            </a:r>
          </a:p>
          <a:p>
            <a:pPr marL="971530" lvl="1" indent="-401822">
              <a:lnSpc>
                <a:spcPct val="90000"/>
              </a:lnSpc>
              <a:buSzPct val="99000"/>
            </a:pPr>
            <a:r>
              <a:rPr lang="en-US" sz="2000" dirty="0"/>
              <a:t>Sporadic or epidemic of group A streptococcal infection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529" y="6248852"/>
            <a:ext cx="275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Eison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</a:t>
            </a:r>
            <a:r>
              <a:rPr lang="en-US" sz="1200" dirty="0" err="1"/>
              <a:t>Ped</a:t>
            </a:r>
            <a:r>
              <a:rPr lang="en-US" sz="1200" dirty="0"/>
              <a:t> </a:t>
            </a:r>
            <a:r>
              <a:rPr lang="en-US" sz="1200" dirty="0" err="1"/>
              <a:t>Neph</a:t>
            </a:r>
            <a:r>
              <a:rPr lang="en-US" sz="1200" dirty="0"/>
              <a:t> (2011) 26:165</a:t>
            </a:r>
          </a:p>
          <a:p>
            <a:r>
              <a:rPr lang="en-US" sz="1200" dirty="0" err="1"/>
              <a:t>Uptodate</a:t>
            </a:r>
            <a:r>
              <a:rPr lang="en-US" sz="1200" dirty="0"/>
              <a:t>, PSGN, accessed Sept. 2016)</a:t>
            </a:r>
          </a:p>
        </p:txBody>
      </p:sp>
    </p:spTree>
    <p:extLst>
      <p:ext uri="{BB962C8B-B14F-4D97-AF65-F5344CB8AC3E}">
        <p14:creationId xmlns:p14="http://schemas.microsoft.com/office/powerpoint/2010/main" val="33877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07417930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07417930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Post-infectious glomerulonephritis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571480" indent="-401822">
              <a:lnSpc>
                <a:spcPct val="90000"/>
              </a:lnSpc>
              <a:buSzPct val="99000"/>
            </a:pPr>
            <a:r>
              <a:rPr lang="en-US" b="1" dirty="0"/>
              <a:t>Pathophysiology</a:t>
            </a:r>
          </a:p>
          <a:p>
            <a:pPr marL="971530" lvl="1" indent="-401822">
              <a:lnSpc>
                <a:spcPct val="90000"/>
              </a:lnSpc>
              <a:buSzPct val="99000"/>
            </a:pPr>
            <a:r>
              <a:rPr lang="en-US" sz="2000" dirty="0"/>
              <a:t>Certain group A strep strains are </a:t>
            </a:r>
            <a:r>
              <a:rPr lang="en-US" sz="2000" dirty="0" err="1"/>
              <a:t>nephritogenic</a:t>
            </a:r>
            <a:endParaRPr lang="en-US" sz="2000" dirty="0"/>
          </a:p>
          <a:p>
            <a:pPr marL="971530" lvl="1" indent="-401822">
              <a:lnSpc>
                <a:spcPct val="90000"/>
              </a:lnSpc>
              <a:buSzPct val="99000"/>
            </a:pPr>
            <a:r>
              <a:rPr lang="en-US" sz="2000" dirty="0"/>
              <a:t>Infectious agents (staph or strep)produce </a:t>
            </a:r>
            <a:r>
              <a:rPr lang="en-US" sz="2000" dirty="0" err="1"/>
              <a:t>nephritogenic</a:t>
            </a:r>
            <a:r>
              <a:rPr lang="en-US" sz="2000" dirty="0"/>
              <a:t> antigens that may be deposited in the glomerulus</a:t>
            </a:r>
          </a:p>
          <a:p>
            <a:pPr marL="971530" lvl="1" indent="-401822">
              <a:lnSpc>
                <a:spcPct val="90000"/>
              </a:lnSpc>
              <a:buSzPct val="99000"/>
            </a:pPr>
            <a:r>
              <a:rPr lang="en-US" sz="2000" dirty="0"/>
              <a:t>The </a:t>
            </a:r>
            <a:r>
              <a:rPr lang="en-US" sz="2000" dirty="0" err="1"/>
              <a:t>humoral</a:t>
            </a:r>
            <a:r>
              <a:rPr lang="en-US" sz="2000" dirty="0"/>
              <a:t> response activates the alternative complement pathway</a:t>
            </a:r>
          </a:p>
          <a:p>
            <a:pPr marL="971530" lvl="1" indent="-401822">
              <a:lnSpc>
                <a:spcPct val="90000"/>
              </a:lnSpc>
              <a:buSzPct val="99000"/>
            </a:pPr>
            <a:r>
              <a:rPr lang="en-US" sz="2000" dirty="0"/>
              <a:t>Complement activation leads to </a:t>
            </a:r>
          </a:p>
          <a:p>
            <a:pPr marL="1371580" lvl="2" indent="-401822">
              <a:lnSpc>
                <a:spcPct val="90000"/>
              </a:lnSpc>
              <a:buSzPct val="99000"/>
            </a:pPr>
            <a:r>
              <a:rPr lang="en-US" dirty="0"/>
              <a:t>Generation of chemotactic and </a:t>
            </a:r>
            <a:r>
              <a:rPr lang="en-US" dirty="0" err="1"/>
              <a:t>chemokinetic</a:t>
            </a:r>
            <a:r>
              <a:rPr lang="en-US" dirty="0"/>
              <a:t> peptides (C3a, C5a, C3b) that attract WBC to the site of injury</a:t>
            </a:r>
          </a:p>
          <a:p>
            <a:pPr marL="1371580" lvl="2" indent="-401822">
              <a:lnSpc>
                <a:spcPct val="90000"/>
              </a:lnSpc>
              <a:buSzPct val="99000"/>
            </a:pPr>
            <a:r>
              <a:rPr lang="en-US" sz="1800" dirty="0"/>
              <a:t>Formation of membrane attack complex (C5b-C9) which may cause direct injury to glomerular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529" y="6248852"/>
            <a:ext cx="275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Eison</a:t>
            </a:r>
            <a:r>
              <a:rPr lang="en-US" sz="1200" dirty="0"/>
              <a:t> </a:t>
            </a:r>
            <a:r>
              <a:rPr lang="en-US" sz="1200" i="1" dirty="0"/>
              <a:t>et al.</a:t>
            </a:r>
            <a:r>
              <a:rPr lang="en-US" sz="1200" dirty="0"/>
              <a:t>, </a:t>
            </a:r>
            <a:r>
              <a:rPr lang="en-US" sz="1200" dirty="0" err="1"/>
              <a:t>Ped</a:t>
            </a:r>
            <a:r>
              <a:rPr lang="en-US" sz="1200" dirty="0"/>
              <a:t> </a:t>
            </a:r>
            <a:r>
              <a:rPr lang="en-US" sz="1200" dirty="0" err="1"/>
              <a:t>Neph</a:t>
            </a:r>
            <a:r>
              <a:rPr lang="en-US" sz="1200" dirty="0"/>
              <a:t> (2011) 26:165</a:t>
            </a:r>
          </a:p>
          <a:p>
            <a:r>
              <a:rPr lang="en-US" sz="1200" dirty="0" err="1"/>
              <a:t>Uptodate</a:t>
            </a:r>
            <a:r>
              <a:rPr lang="en-US" sz="1200" dirty="0"/>
              <a:t>, PSGN, accessed Sept. 2016)</a:t>
            </a:r>
          </a:p>
        </p:txBody>
      </p:sp>
    </p:spTree>
    <p:extLst>
      <p:ext uri="{BB962C8B-B14F-4D97-AF65-F5344CB8AC3E}">
        <p14:creationId xmlns:p14="http://schemas.microsoft.com/office/powerpoint/2010/main" val="42132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07417930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uiExpand="1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Post-infectious glomerulonephritis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571480" indent="-401822">
              <a:lnSpc>
                <a:spcPct val="90000"/>
              </a:lnSpc>
              <a:buSzPct val="99000"/>
            </a:pPr>
            <a:r>
              <a:rPr lang="en-US" sz="2800" b="1" dirty="0"/>
              <a:t>Clinical presentation</a:t>
            </a:r>
            <a:endParaRPr lang="en-US" sz="2800" dirty="0"/>
          </a:p>
          <a:p>
            <a:pPr marL="971530" lvl="1" indent="-401822">
              <a:lnSpc>
                <a:spcPct val="90000"/>
              </a:lnSpc>
              <a:buSzPct val="99000"/>
            </a:pPr>
            <a:r>
              <a:rPr lang="en-US" sz="2400" dirty="0"/>
              <a:t>3 phases of disease</a:t>
            </a:r>
          </a:p>
          <a:p>
            <a:pPr marL="1371580" lvl="2" indent="-401822">
              <a:lnSpc>
                <a:spcPct val="90000"/>
              </a:lnSpc>
              <a:buSzPct val="99000"/>
              <a:buFont typeface="+mj-lt"/>
              <a:buAutoNum type="arabicPeriod"/>
            </a:pPr>
            <a:r>
              <a:rPr lang="en-US" sz="2400" b="1" dirty="0"/>
              <a:t>Latent</a:t>
            </a:r>
          </a:p>
          <a:p>
            <a:pPr marL="1828780" lvl="3" indent="-401822">
              <a:lnSpc>
                <a:spcPct val="90000"/>
              </a:lnSpc>
              <a:buSzPct val="99000"/>
            </a:pPr>
            <a:r>
              <a:rPr lang="en-US" sz="2000" dirty="0"/>
              <a:t>From time of strep infection to acute phase</a:t>
            </a:r>
          </a:p>
          <a:p>
            <a:pPr marL="1828780" lvl="3" indent="-401822">
              <a:lnSpc>
                <a:spcPct val="90000"/>
              </a:lnSpc>
              <a:buSzPct val="99000"/>
            </a:pPr>
            <a:r>
              <a:rPr lang="en-US" sz="2000" dirty="0"/>
              <a:t>Throat infection: 1-3 weeks</a:t>
            </a:r>
          </a:p>
          <a:p>
            <a:pPr marL="1828780" lvl="3" indent="-401822">
              <a:lnSpc>
                <a:spcPct val="90000"/>
              </a:lnSpc>
              <a:buSzPct val="99000"/>
            </a:pPr>
            <a:r>
              <a:rPr lang="en-US" sz="2000" dirty="0"/>
              <a:t>Skin infection: 3-6 weeks</a:t>
            </a:r>
          </a:p>
          <a:p>
            <a:pPr marL="1371580" lvl="2" indent="-401822">
              <a:lnSpc>
                <a:spcPct val="90000"/>
              </a:lnSpc>
              <a:buSzPct val="99000"/>
              <a:buFont typeface="+mj-lt"/>
              <a:buAutoNum type="arabicPeriod"/>
            </a:pPr>
            <a:r>
              <a:rPr lang="en-US" sz="2400" b="1" dirty="0"/>
              <a:t>Acute</a:t>
            </a:r>
          </a:p>
          <a:p>
            <a:pPr marL="1828780" lvl="3" indent="-401822">
              <a:lnSpc>
                <a:spcPct val="90000"/>
              </a:lnSpc>
              <a:buSzPct val="99000"/>
            </a:pPr>
            <a:r>
              <a:rPr lang="en-US" sz="2000" dirty="0"/>
              <a:t>Edema</a:t>
            </a:r>
          </a:p>
          <a:p>
            <a:pPr marL="2285980" lvl="4" indent="-401822">
              <a:lnSpc>
                <a:spcPct val="90000"/>
              </a:lnSpc>
              <a:buSzPct val="99000"/>
            </a:pPr>
            <a:r>
              <a:rPr lang="en-US" sz="2000" dirty="0"/>
              <a:t>From fluid and sodium retention</a:t>
            </a:r>
          </a:p>
          <a:p>
            <a:pPr marL="1828780" lvl="3" indent="-401822">
              <a:lnSpc>
                <a:spcPct val="90000"/>
              </a:lnSpc>
              <a:buSzPct val="99000"/>
            </a:pPr>
            <a:r>
              <a:rPr lang="en-US" sz="2000" dirty="0"/>
              <a:t>Hematuria</a:t>
            </a:r>
          </a:p>
          <a:p>
            <a:pPr marL="2285980" lvl="4" indent="-401822">
              <a:lnSpc>
                <a:spcPct val="90000"/>
              </a:lnSpc>
              <a:buSzPct val="99000"/>
            </a:pPr>
            <a:r>
              <a:rPr lang="en-US" sz="2000" dirty="0"/>
              <a:t>Tea-colored</a:t>
            </a:r>
          </a:p>
          <a:p>
            <a:pPr marL="1828780" lvl="3" indent="-401822">
              <a:lnSpc>
                <a:spcPct val="90000"/>
              </a:lnSpc>
              <a:buSzPct val="99000"/>
            </a:pPr>
            <a:r>
              <a:rPr lang="en-US" sz="2000" dirty="0"/>
              <a:t>Hypertension </a:t>
            </a:r>
          </a:p>
          <a:p>
            <a:pPr marL="2285980" lvl="4" indent="-401822">
              <a:lnSpc>
                <a:spcPct val="90000"/>
              </a:lnSpc>
              <a:buSzPct val="99000"/>
            </a:pPr>
            <a:r>
              <a:rPr lang="en-US" sz="2000" dirty="0"/>
              <a:t>From salt and water retention</a:t>
            </a:r>
          </a:p>
          <a:p>
            <a:pPr marL="1371580" lvl="2" indent="-401822">
              <a:lnSpc>
                <a:spcPct val="90000"/>
              </a:lnSpc>
              <a:buSzPct val="99000"/>
              <a:buFont typeface="+mj-lt"/>
              <a:buAutoNum type="arabicPeriod"/>
            </a:pPr>
            <a:r>
              <a:rPr lang="en-US" sz="2400" b="1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23272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-107417930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-107417930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-107417930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-107417930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uiExpand="1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Post-infectious glomerulonephritis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725" y="1860176"/>
            <a:ext cx="5584114" cy="4388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5353" y="6312059"/>
            <a:ext cx="2550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Eison</a:t>
            </a:r>
            <a:r>
              <a:rPr lang="en-US" sz="1200" dirty="0"/>
              <a:t> et al, </a:t>
            </a:r>
            <a:r>
              <a:rPr lang="en-US" sz="1200" dirty="0" err="1"/>
              <a:t>Ped</a:t>
            </a:r>
            <a:r>
              <a:rPr lang="en-US" sz="1200" dirty="0"/>
              <a:t> </a:t>
            </a:r>
            <a:r>
              <a:rPr lang="en-US" sz="1200" dirty="0" err="1"/>
              <a:t>Neph</a:t>
            </a:r>
            <a:r>
              <a:rPr lang="en-US" sz="1200" dirty="0"/>
              <a:t> (2011) 26:165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9588" y="5082099"/>
            <a:ext cx="99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 weeks</a:t>
            </a:r>
          </a:p>
        </p:txBody>
      </p:sp>
    </p:spTree>
    <p:extLst>
      <p:ext uri="{BB962C8B-B14F-4D97-AF65-F5344CB8AC3E}">
        <p14:creationId xmlns:p14="http://schemas.microsoft.com/office/powerpoint/2010/main" val="5747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Post-infectious glomerulonephritis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Labs</a:t>
            </a:r>
          </a:p>
          <a:p>
            <a:pPr lvl="1"/>
            <a:r>
              <a:rPr lang="en-US" sz="2000" u="sng" dirty="0"/>
              <a:t>Renal function</a:t>
            </a:r>
            <a:r>
              <a:rPr lang="en-US" sz="2000" dirty="0"/>
              <a:t> – ↑creatinine</a:t>
            </a:r>
          </a:p>
          <a:p>
            <a:pPr lvl="1"/>
            <a:r>
              <a:rPr lang="en-US" sz="2000" u="sng" dirty="0"/>
              <a:t>U/A </a:t>
            </a:r>
            <a:r>
              <a:rPr lang="en-US" sz="2000" dirty="0"/>
              <a:t>– hematuria ± RBC casts, proteinuria, </a:t>
            </a:r>
            <a:r>
              <a:rPr lang="en-US" sz="2000" dirty="0" err="1"/>
              <a:t>pyuria</a:t>
            </a:r>
            <a:endParaRPr lang="en-US" sz="2000" dirty="0"/>
          </a:p>
          <a:p>
            <a:pPr lvl="1"/>
            <a:r>
              <a:rPr lang="en-US" sz="2000" u="sng" dirty="0"/>
              <a:t>Urine protein to creatinine ratio</a:t>
            </a:r>
          </a:p>
          <a:p>
            <a:pPr lvl="1"/>
            <a:r>
              <a:rPr lang="en-US" sz="2000" u="sng" dirty="0"/>
              <a:t>Complement</a:t>
            </a:r>
          </a:p>
          <a:p>
            <a:pPr lvl="2"/>
            <a:r>
              <a:rPr lang="en-US" sz="2000" dirty="0"/>
              <a:t>Decrease in C3 in 90% of people</a:t>
            </a:r>
          </a:p>
          <a:p>
            <a:pPr lvl="2"/>
            <a:r>
              <a:rPr lang="en-US" sz="2000" dirty="0"/>
              <a:t>Should return to normal 4-8 weeks from nephritis presentation</a:t>
            </a:r>
          </a:p>
          <a:p>
            <a:pPr lvl="1"/>
            <a:r>
              <a:rPr lang="en-US" sz="2000" u="sng" dirty="0"/>
              <a:t>Throat or skin cx</a:t>
            </a:r>
          </a:p>
          <a:p>
            <a:pPr lvl="1"/>
            <a:r>
              <a:rPr lang="en-US" sz="2000" u="sng" dirty="0"/>
              <a:t>Serology</a:t>
            </a:r>
          </a:p>
          <a:p>
            <a:pPr lvl="2"/>
            <a:r>
              <a:rPr lang="en-US" sz="2000" dirty="0"/>
              <a:t>Anti-</a:t>
            </a:r>
            <a:r>
              <a:rPr lang="en-US" sz="2000" dirty="0" err="1"/>
              <a:t>streptolysin</a:t>
            </a:r>
            <a:r>
              <a:rPr lang="en-US" sz="2000" dirty="0"/>
              <a:t> O (ASO)</a:t>
            </a:r>
          </a:p>
          <a:p>
            <a:pPr lvl="2"/>
            <a:r>
              <a:rPr lang="en-US" sz="2000" dirty="0" err="1"/>
              <a:t>Streptozyme</a:t>
            </a:r>
            <a:r>
              <a:rPr lang="en-US" sz="2000" dirty="0"/>
              <a:t> (measures 5 different streptococcal antibodies)</a:t>
            </a:r>
          </a:p>
          <a:p>
            <a:pPr lvl="3"/>
            <a:r>
              <a:rPr lang="en-US" sz="2000" dirty="0"/>
              <a:t>Positive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953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 dirty="0"/>
              <a:t>Post-infectious glomerulonephritis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/>
              <a:t>Management</a:t>
            </a:r>
          </a:p>
          <a:p>
            <a:pPr lvl="1"/>
            <a:r>
              <a:rPr lang="en-US" sz="2000" dirty="0"/>
              <a:t>Typically supportive</a:t>
            </a:r>
          </a:p>
          <a:p>
            <a:pPr lvl="1"/>
            <a:r>
              <a:rPr lang="en-US" sz="2000" dirty="0"/>
              <a:t>Treat hypertension</a:t>
            </a:r>
          </a:p>
          <a:p>
            <a:pPr lvl="2"/>
            <a:r>
              <a:rPr lang="en-US" sz="2000" dirty="0"/>
              <a:t>Loop diuretics</a:t>
            </a:r>
          </a:p>
          <a:p>
            <a:pPr lvl="2"/>
            <a:r>
              <a:rPr lang="en-US" sz="2000" dirty="0"/>
              <a:t>Sodium and water restriction</a:t>
            </a:r>
          </a:p>
          <a:p>
            <a:pPr lvl="2"/>
            <a:r>
              <a:rPr lang="en-US" sz="2000" dirty="0"/>
              <a:t>Occasionally calcium channel blocker</a:t>
            </a:r>
          </a:p>
          <a:p>
            <a:pPr lvl="1"/>
            <a:r>
              <a:rPr lang="en-US" sz="2000" dirty="0"/>
              <a:t>Rarely – dialysis</a:t>
            </a:r>
          </a:p>
          <a:p>
            <a:pPr lvl="1"/>
            <a:r>
              <a:rPr lang="en-US" sz="2000" dirty="0" err="1"/>
              <a:t>Bx</a:t>
            </a:r>
            <a:r>
              <a:rPr lang="en-US" sz="2000" dirty="0"/>
              <a:t>: course deviates from typical PIGN</a:t>
            </a:r>
          </a:p>
          <a:p>
            <a:pPr lvl="1"/>
            <a:r>
              <a:rPr lang="en-US" sz="2000" dirty="0"/>
              <a:t>Throat swab</a:t>
            </a:r>
          </a:p>
          <a:p>
            <a:r>
              <a:rPr lang="en-US" sz="2600" b="1" dirty="0"/>
              <a:t>Follow-up</a:t>
            </a:r>
          </a:p>
          <a:p>
            <a:pPr lvl="1"/>
            <a:r>
              <a:rPr lang="en-US" sz="2200" dirty="0"/>
              <a:t>C3 should recover</a:t>
            </a:r>
          </a:p>
          <a:p>
            <a:pPr lvl="1"/>
            <a:r>
              <a:rPr lang="en-US" sz="2200" dirty="0"/>
              <a:t>Hematuria – resolves within 3-6 months</a:t>
            </a:r>
          </a:p>
          <a:p>
            <a:pPr lvl="1"/>
            <a:r>
              <a:rPr lang="en-US" sz="2200" dirty="0"/>
              <a:t>Proteinuria – decrease slowly (can still see elevation up to 10 years post-illness)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Microscopic Hematuria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245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Case 2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19020"/>
            <a:r>
              <a:rPr lang="en-US" altLang="en-US" dirty="0"/>
              <a:t>14 </a:t>
            </a:r>
            <a:r>
              <a:rPr lang="en-US" altLang="en-US" dirty="0" err="1"/>
              <a:t>yo</a:t>
            </a:r>
            <a:r>
              <a:rPr lang="en-US" altLang="en-US" dirty="0"/>
              <a:t> male, previously well, presents to the emergency room</a:t>
            </a:r>
          </a:p>
          <a:p>
            <a:pPr marL="519020"/>
            <a:r>
              <a:rPr lang="en-US" altLang="en-US" dirty="0"/>
              <a:t>3 d </a:t>
            </a:r>
            <a:r>
              <a:rPr lang="en-US" altLang="en-US" dirty="0" err="1"/>
              <a:t>hx</a:t>
            </a:r>
            <a:r>
              <a:rPr lang="en-US" altLang="en-US" dirty="0"/>
              <a:t> URTI</a:t>
            </a:r>
          </a:p>
          <a:p>
            <a:pPr marL="519020"/>
            <a:r>
              <a:rPr lang="en-US" altLang="en-US" dirty="0"/>
              <a:t>2 d </a:t>
            </a:r>
            <a:r>
              <a:rPr lang="en-US" altLang="en-US" dirty="0" err="1"/>
              <a:t>hx</a:t>
            </a:r>
            <a:r>
              <a:rPr lang="en-US" altLang="en-US" dirty="0"/>
              <a:t> of puffiness to his eyes</a:t>
            </a:r>
          </a:p>
          <a:p>
            <a:pPr marL="51902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1189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Urinalysis: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Appearance: clear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Colour</a:t>
            </a:r>
            <a:r>
              <a:rPr lang="en-US" dirty="0"/>
              <a:t>: yellow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Specific gravity: 1.020 (reference range: 1.003-1.030)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pH: 7.0 (reference range 5.0-8.0)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Leukocyte esterase: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Nitrite: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Protein: </a:t>
            </a:r>
            <a:r>
              <a:rPr lang="en-US" b="1" dirty="0"/>
              <a:t>0.3 g/L </a:t>
            </a:r>
            <a:r>
              <a:rPr lang="en-US" dirty="0"/>
              <a:t>(reference range: neg-0.15)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Glucose: normal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Ketones: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Blood: </a:t>
            </a:r>
            <a:r>
              <a:rPr lang="en-US" b="1" dirty="0"/>
              <a:t>250 (++++) </a:t>
            </a:r>
            <a:r>
              <a:rPr lang="en-US" dirty="0" err="1"/>
              <a:t>Ery</a:t>
            </a:r>
            <a:r>
              <a:rPr lang="en-US" dirty="0"/>
              <a:t>/</a:t>
            </a:r>
            <a:r>
              <a:rPr lang="en-US" dirty="0" err="1"/>
              <a:t>uL</a:t>
            </a:r>
            <a:endParaRPr lang="en-CA" dirty="0"/>
          </a:p>
          <a:p>
            <a:r>
              <a:rPr lang="en-US" dirty="0"/>
              <a:t>Urine Microscopy: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RBCs: </a:t>
            </a:r>
            <a:r>
              <a:rPr lang="en-US" b="1" dirty="0"/>
              <a:t>&gt;30 </a:t>
            </a:r>
            <a:r>
              <a:rPr lang="en-US" dirty="0"/>
              <a:t>(reference range: 0-3 RBCs/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WBC: 0-2 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Gross vs Microscopic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220848" y="1928813"/>
            <a:ext cx="3312914" cy="4107656"/>
          </a:xfrm>
          <a:ln/>
        </p:spPr>
        <p:txBody>
          <a:bodyPr/>
          <a:lstStyle/>
          <a:p>
            <a:pPr marL="140403" indent="0">
              <a:buNone/>
            </a:pPr>
            <a:r>
              <a:rPr lang="en-US" dirty="0"/>
              <a:t>Microscopic</a:t>
            </a:r>
          </a:p>
          <a:p>
            <a:pPr marL="440427">
              <a:spcBef>
                <a:spcPts val="1336"/>
              </a:spcBef>
            </a:pPr>
            <a:r>
              <a:rPr lang="en-US" dirty="0"/>
              <a:t>≥</a:t>
            </a:r>
            <a:r>
              <a:rPr lang="en-US" b="1" dirty="0"/>
              <a:t>5</a:t>
            </a:r>
            <a:r>
              <a:rPr lang="en-US" dirty="0"/>
              <a:t> red blood cells per high powered field (</a:t>
            </a:r>
            <a:r>
              <a:rPr lang="en-US" dirty="0" err="1"/>
              <a:t>hpf</a:t>
            </a:r>
            <a:r>
              <a:rPr lang="en-US" dirty="0"/>
              <a:t>) in a spun urine sediment </a:t>
            </a: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49" y="2342928"/>
            <a:ext cx="1674316" cy="117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22" y="4373314"/>
            <a:ext cx="1540371" cy="132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7136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Microscopic hematuria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71480" indent="-401822">
              <a:buSzPct val="99000"/>
              <a:buFontTx/>
              <a:buAutoNum type="arabicPeriod"/>
            </a:pPr>
            <a:r>
              <a:rPr lang="en-US" dirty="0"/>
              <a:t>Is it persistent?</a:t>
            </a:r>
          </a:p>
          <a:p>
            <a:pPr marL="571480" indent="-401822">
              <a:buSzPct val="99000"/>
              <a:buFontTx/>
              <a:buAutoNum type="arabicPeriod"/>
            </a:pPr>
            <a:r>
              <a:rPr lang="en-US" dirty="0"/>
              <a:t>Where is it coming from (glomerular vs. non-glomerular)?</a:t>
            </a:r>
          </a:p>
          <a:p>
            <a:pPr marL="571480" indent="-401822">
              <a:buSzPct val="99000"/>
              <a:buFontTx/>
              <a:buAutoNum type="arabicPeriod"/>
            </a:pPr>
            <a:r>
              <a:rPr lang="en-US" dirty="0"/>
              <a:t>No really, where is it coming from?</a:t>
            </a:r>
          </a:p>
        </p:txBody>
      </p:sp>
    </p:spTree>
    <p:extLst>
      <p:ext uri="{BB962C8B-B14F-4D97-AF65-F5344CB8AC3E}">
        <p14:creationId xmlns:p14="http://schemas.microsoft.com/office/powerpoint/2010/main" val="11973381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Microscopic hematuria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71480" indent="-401822">
              <a:buSzPct val="99000"/>
              <a:buFontTx/>
              <a:buAutoNum type="arabicPeriod"/>
            </a:pPr>
            <a:r>
              <a:rPr lang="en-US" dirty="0"/>
              <a:t>Is it persistent?</a:t>
            </a:r>
          </a:p>
          <a:p>
            <a:pPr marL="571480" indent="-401822">
              <a:buSzPct val="99000"/>
              <a:buFontTx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is it coming from (glomerular vs. non-glomerular)?</a:t>
            </a:r>
          </a:p>
          <a:p>
            <a:pPr marL="571480" indent="-401822">
              <a:buSzPct val="99000"/>
              <a:buFontTx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really, where is it coming from?</a:t>
            </a:r>
          </a:p>
        </p:txBody>
      </p:sp>
    </p:spTree>
    <p:extLst>
      <p:ext uri="{BB962C8B-B14F-4D97-AF65-F5344CB8AC3E}">
        <p14:creationId xmlns:p14="http://schemas.microsoft.com/office/powerpoint/2010/main" val="2983091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1. Is it persistent?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83303"/>
            <a:r>
              <a:rPr lang="en-US" dirty="0"/>
              <a:t>If patient is </a:t>
            </a:r>
            <a:r>
              <a:rPr lang="en-US" dirty="0" err="1"/>
              <a:t>Asx</a:t>
            </a:r>
            <a:r>
              <a:rPr lang="en-US" dirty="0"/>
              <a:t> with isolated micro hematuria</a:t>
            </a:r>
          </a:p>
          <a:p>
            <a:pPr marL="840477" lvl="1"/>
            <a:r>
              <a:rPr lang="en-US" sz="2000" dirty="0"/>
              <a:t>Repeat U/A weekly x 2</a:t>
            </a:r>
          </a:p>
          <a:p>
            <a:pPr marL="840477" lvl="1"/>
            <a:endParaRPr lang="en-US" dirty="0"/>
          </a:p>
          <a:p>
            <a:pPr marL="840477" lvl="1"/>
            <a:endParaRPr lang="en-US" dirty="0"/>
          </a:p>
          <a:p>
            <a:pPr marL="483303"/>
            <a:r>
              <a:rPr lang="en-US" dirty="0"/>
              <a:t>Persistent hematuria</a:t>
            </a:r>
          </a:p>
          <a:p>
            <a:pPr marL="840477" lvl="1"/>
            <a:r>
              <a:rPr lang="en-US" sz="2000" dirty="0"/>
              <a:t>Positive repeat test after 6 </a:t>
            </a:r>
            <a:r>
              <a:rPr lang="en-US" sz="2000" dirty="0" err="1"/>
              <a:t>mo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0961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1. Is it persistent?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83303"/>
            <a:r>
              <a:rPr lang="en-US" dirty="0"/>
              <a:t>Most common causes of persistent microscopic hematuria (not necessarily isolated)</a:t>
            </a:r>
          </a:p>
          <a:p>
            <a:pPr marL="840477" lvl="1"/>
            <a:r>
              <a:rPr lang="en-US" sz="2000" dirty="0" err="1"/>
              <a:t>Glomerulopathies</a:t>
            </a:r>
            <a:r>
              <a:rPr lang="en-US" sz="2000" dirty="0"/>
              <a:t> – IgA, </a:t>
            </a:r>
            <a:r>
              <a:rPr lang="en-US" sz="2000" dirty="0" err="1"/>
              <a:t>Alport</a:t>
            </a:r>
            <a:r>
              <a:rPr lang="en-US" sz="2000" dirty="0"/>
              <a:t>, TBM, PIGN</a:t>
            </a:r>
          </a:p>
          <a:p>
            <a:pPr marL="840477" lvl="1"/>
            <a:r>
              <a:rPr lang="en-US" sz="2000" dirty="0" err="1"/>
              <a:t>Hypercalciuria</a:t>
            </a:r>
            <a:endParaRPr lang="en-US" sz="2000" dirty="0"/>
          </a:p>
          <a:p>
            <a:pPr marL="840477" lvl="1"/>
            <a:r>
              <a:rPr lang="en-US" sz="2000" dirty="0"/>
              <a:t>Nutcracker syndrome</a:t>
            </a:r>
          </a:p>
        </p:txBody>
      </p:sp>
    </p:spTree>
    <p:extLst>
      <p:ext uri="{BB962C8B-B14F-4D97-AF65-F5344CB8AC3E}">
        <p14:creationId xmlns:p14="http://schemas.microsoft.com/office/powerpoint/2010/main" val="18062906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Microscopic hematuria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71480" indent="-401822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Is it persistent?</a:t>
            </a:r>
          </a:p>
          <a:p>
            <a:pPr marL="571480" indent="-401822">
              <a:buSzPct val="99000"/>
              <a:buFontTx/>
              <a:buAutoNum type="arabicPeriod"/>
            </a:pPr>
            <a:r>
              <a:rPr lang="en-US" dirty="0"/>
              <a:t>Where is it coming from (glomerular vs. non-glomerular)?</a:t>
            </a:r>
          </a:p>
          <a:p>
            <a:pPr marL="571480" indent="-401822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No really, where is it coming from?</a:t>
            </a:r>
          </a:p>
        </p:txBody>
      </p:sp>
    </p:spTree>
    <p:extLst>
      <p:ext uri="{BB962C8B-B14F-4D97-AF65-F5344CB8AC3E}">
        <p14:creationId xmlns:p14="http://schemas.microsoft.com/office/powerpoint/2010/main" val="27878715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2. Where is it coming from?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83303">
              <a:lnSpc>
                <a:spcPct val="80000"/>
              </a:lnSpc>
            </a:pPr>
            <a:r>
              <a:rPr lang="en-US" sz="2800" dirty="0"/>
              <a:t>Is it isolated or is there accompanying proteinuria or other findings?</a:t>
            </a:r>
          </a:p>
          <a:p>
            <a:pPr marL="483303">
              <a:lnSpc>
                <a:spcPct val="80000"/>
              </a:lnSpc>
            </a:pPr>
            <a:r>
              <a:rPr lang="en-US" sz="2800" b="1" dirty="0"/>
              <a:t>Isolated</a:t>
            </a:r>
            <a:endParaRPr lang="en-US" sz="2800" b="1" dirty="0">
              <a:ea typeface="ヒラギノ角ゴ ProN W6" charset="0"/>
              <a:cs typeface="ヒラギノ角ゴ ProN W6" charset="0"/>
            </a:endParaRPr>
          </a:p>
          <a:p>
            <a:pPr marL="840477" lvl="1">
              <a:lnSpc>
                <a:spcPct val="80000"/>
              </a:lnSpc>
            </a:pPr>
            <a:r>
              <a:rPr lang="en-US" sz="2400" dirty="0"/>
              <a:t>Can keep following with U/As q3-6 </a:t>
            </a:r>
            <a:r>
              <a:rPr lang="en-US" sz="2400" dirty="0" err="1"/>
              <a:t>mo</a:t>
            </a:r>
            <a:endParaRPr lang="en-US" sz="2400" dirty="0"/>
          </a:p>
          <a:p>
            <a:pPr marL="840477" lvl="1">
              <a:lnSpc>
                <a:spcPct val="80000"/>
              </a:lnSpc>
            </a:pPr>
            <a:r>
              <a:rPr lang="en-US" sz="2400" dirty="0"/>
              <a:t>Consider additional tests if still present at 1 y</a:t>
            </a:r>
          </a:p>
          <a:p>
            <a:pPr marL="1209930" lvl="2">
              <a:lnSpc>
                <a:spcPct val="80000"/>
              </a:lnSpc>
            </a:pPr>
            <a:r>
              <a:rPr lang="en-US" sz="2400" dirty="0"/>
              <a:t>Urine Calcium to Creatinine ratio (R/O </a:t>
            </a:r>
            <a:r>
              <a:rPr lang="en-US" sz="2400" dirty="0" err="1"/>
              <a:t>hypercalciuria</a:t>
            </a:r>
            <a:r>
              <a:rPr lang="en-US" sz="2400" dirty="0"/>
              <a:t>)</a:t>
            </a:r>
          </a:p>
          <a:p>
            <a:pPr marL="1209930" lvl="2">
              <a:lnSpc>
                <a:spcPct val="80000"/>
              </a:lnSpc>
            </a:pPr>
            <a:r>
              <a:rPr lang="en-US" sz="2400" dirty="0"/>
              <a:t>Test parents (thin basement membrane or hereditary nephritis)</a:t>
            </a:r>
          </a:p>
          <a:p>
            <a:pPr marL="1209930" lvl="2">
              <a:lnSpc>
                <a:spcPct val="80000"/>
              </a:lnSpc>
            </a:pPr>
            <a:r>
              <a:rPr lang="en-US" sz="2400" dirty="0"/>
              <a:t>Consider US (R/O nutcracker)</a:t>
            </a:r>
          </a:p>
        </p:txBody>
      </p:sp>
    </p:spTree>
    <p:extLst>
      <p:ext uri="{BB962C8B-B14F-4D97-AF65-F5344CB8AC3E}">
        <p14:creationId xmlns:p14="http://schemas.microsoft.com/office/powerpoint/2010/main" val="10987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2. Where is it coming from?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83303"/>
            <a:r>
              <a:rPr lang="en-US" sz="2800" dirty="0"/>
              <a:t>Is it isolated or is there accompanying proteinuria or other findings?</a:t>
            </a:r>
          </a:p>
          <a:p>
            <a:pPr marL="440427"/>
            <a:r>
              <a:rPr lang="en-US" sz="3200" b="1" dirty="0"/>
              <a:t>Proteinuria present</a:t>
            </a:r>
            <a:endParaRPr lang="en-US" sz="3200" b="1" dirty="0">
              <a:ea typeface="ヒラギノ角ゴ ProN W6" charset="0"/>
              <a:cs typeface="ヒラギノ角ゴ ProN W6" charset="0"/>
            </a:endParaRPr>
          </a:p>
          <a:p>
            <a:pPr marL="1209930" lvl="2"/>
            <a:r>
              <a:rPr lang="en-US" sz="2400" dirty="0"/>
              <a:t>Quantify proteinuria</a:t>
            </a:r>
          </a:p>
          <a:p>
            <a:pPr marL="1209930" lvl="2"/>
            <a:r>
              <a:rPr lang="en-US" sz="2400" dirty="0"/>
              <a:t>Measure Cr</a:t>
            </a:r>
          </a:p>
          <a:p>
            <a:pPr marL="1209930" lvl="2"/>
            <a:r>
              <a:rPr lang="en-US" sz="2400" dirty="0"/>
              <a:t>Special tests (C3 </a:t>
            </a:r>
            <a:r>
              <a:rPr lang="en-US" sz="2400" dirty="0" err="1"/>
              <a:t>etc</a:t>
            </a:r>
            <a:r>
              <a:rPr lang="en-US" sz="2400" dirty="0"/>
              <a:t>) as noted in macro hematuria</a:t>
            </a:r>
          </a:p>
          <a:p>
            <a:pPr marL="840477" lvl="1"/>
            <a:r>
              <a:rPr lang="en-US" sz="2400" dirty="0"/>
              <a:t>If </a:t>
            </a:r>
            <a:r>
              <a:rPr lang="en-US" sz="2400" dirty="0" err="1"/>
              <a:t>sx</a:t>
            </a:r>
            <a:r>
              <a:rPr lang="en-US" sz="2400" dirty="0"/>
              <a:t> are also present, use these to further direct investigations as in macro hematuria</a:t>
            </a:r>
          </a:p>
        </p:txBody>
      </p:sp>
    </p:spTree>
    <p:extLst>
      <p:ext uri="{BB962C8B-B14F-4D97-AF65-F5344CB8AC3E}">
        <p14:creationId xmlns:p14="http://schemas.microsoft.com/office/powerpoint/2010/main" val="32387204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Urinalysis: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Appearance: clear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Colour</a:t>
            </a:r>
            <a:r>
              <a:rPr lang="en-US" dirty="0"/>
              <a:t>: yellow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Specific gravity: 1.020 (reference range: 1.003-1.030)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pH: 7.0 (reference range 5.0-8.0)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Leukocyte esterase: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Nitrite: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Protein: </a:t>
            </a:r>
            <a:r>
              <a:rPr lang="en-US" b="1" dirty="0"/>
              <a:t>3 g/L </a:t>
            </a:r>
            <a:r>
              <a:rPr lang="en-US" dirty="0"/>
              <a:t>(reference range: neg-0.15)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Glucose: normal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Ketones: negative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Blood: </a:t>
            </a:r>
            <a:r>
              <a:rPr lang="en-US" b="1" dirty="0"/>
              <a:t>250 (++++) </a:t>
            </a:r>
            <a:r>
              <a:rPr lang="en-US" dirty="0" err="1"/>
              <a:t>Ery</a:t>
            </a:r>
            <a:r>
              <a:rPr lang="en-US" dirty="0"/>
              <a:t>/</a:t>
            </a:r>
            <a:r>
              <a:rPr lang="en-US" dirty="0" err="1"/>
              <a:t>uL</a:t>
            </a:r>
            <a:endParaRPr lang="en-CA" dirty="0"/>
          </a:p>
          <a:p>
            <a:r>
              <a:rPr lang="en-US" dirty="0"/>
              <a:t>Urine Microscopy: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RBCs: </a:t>
            </a:r>
            <a:r>
              <a:rPr lang="en-US" b="1" dirty="0"/>
              <a:t>&gt;30 </a:t>
            </a:r>
            <a:r>
              <a:rPr lang="en-US" dirty="0"/>
              <a:t>(reference range: 0-3 RBCs/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	WBC: 0-2 (reference range: 0-8 WBCs/</a:t>
            </a:r>
            <a:r>
              <a:rPr lang="en-US" dirty="0" err="1"/>
              <a:t>hpf</a:t>
            </a:r>
            <a:r>
              <a:rPr lang="en-US" dirty="0"/>
              <a:t>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CA" b="1" dirty="0"/>
              <a:t>IMPRESSION: likely glomerular source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300"/>
              <a:t>Microscopic hematuria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71480" indent="-401822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Is it persistent?</a:t>
            </a:r>
          </a:p>
          <a:p>
            <a:pPr marL="571480" indent="-401822">
              <a:buSzPct val="99000"/>
              <a:buFontTx/>
              <a:buAutoNum type="arabicPeriod"/>
            </a:pPr>
            <a:r>
              <a:rPr lang="en-US" dirty="0">
                <a:solidFill>
                  <a:srgbClr val="7F7F7F"/>
                </a:solidFill>
              </a:rPr>
              <a:t>Where is it coming from (glomerular vs. non-glomerular)?</a:t>
            </a:r>
          </a:p>
          <a:p>
            <a:pPr marL="571480" indent="-401822">
              <a:buSzPct val="99000"/>
              <a:buFontTx/>
              <a:buAutoNum type="arabicPeriod"/>
            </a:pPr>
            <a:r>
              <a:rPr lang="en-US" dirty="0"/>
              <a:t>No really, where is it coming from?</a:t>
            </a:r>
          </a:p>
        </p:txBody>
      </p:sp>
    </p:spTree>
    <p:extLst>
      <p:ext uri="{BB962C8B-B14F-4D97-AF65-F5344CB8AC3E}">
        <p14:creationId xmlns:p14="http://schemas.microsoft.com/office/powerpoint/2010/main" val="12399127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9999"/>
                </a:solidFill>
              </a:rPr>
              <a:t>Back to the case…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83303"/>
            <a:r>
              <a:rPr lang="en-US" altLang="en-US" dirty="0"/>
              <a:t>Urinary </a:t>
            </a:r>
            <a:r>
              <a:rPr lang="en-US" altLang="en-US" dirty="0" err="1"/>
              <a:t>hx</a:t>
            </a:r>
            <a:endParaRPr lang="en-US" altLang="en-US" dirty="0"/>
          </a:p>
          <a:p>
            <a:pPr marL="840477" lvl="1">
              <a:spcBef>
                <a:spcPts val="1336"/>
              </a:spcBef>
            </a:pPr>
            <a:r>
              <a:rPr lang="en-US" altLang="en-US" sz="2180" dirty="0"/>
              <a:t>Denies dysuria, urgency, frequency, supra-pubic pain</a:t>
            </a:r>
          </a:p>
          <a:p>
            <a:pPr marL="483303">
              <a:spcBef>
                <a:spcPts val="1336"/>
              </a:spcBef>
            </a:pPr>
            <a:r>
              <a:rPr lang="en-US" altLang="en-US" sz="2180" dirty="0"/>
              <a:t>Recent URTI over last 2 d</a:t>
            </a:r>
          </a:p>
          <a:p>
            <a:pPr marL="483303">
              <a:spcBef>
                <a:spcPts val="1336"/>
              </a:spcBef>
            </a:pPr>
            <a:r>
              <a:rPr lang="en-US" altLang="en-US" sz="2180" dirty="0"/>
              <a:t>Denies all else</a:t>
            </a:r>
          </a:p>
        </p:txBody>
      </p:sp>
    </p:spTree>
    <p:extLst>
      <p:ext uri="{BB962C8B-B14F-4D97-AF65-F5344CB8AC3E}">
        <p14:creationId xmlns:p14="http://schemas.microsoft.com/office/powerpoint/2010/main" val="361821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General Approach to Gross Hematuria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19020">
              <a:buSzPct val="99000"/>
              <a:buFontTx/>
              <a:buAutoNum type="arabicPeriod"/>
            </a:pPr>
            <a:r>
              <a:rPr lang="en-US" dirty="0"/>
              <a:t>Is it blood or just red urine?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/>
              <a:t>Are there red blood cells in the urine or just a </a:t>
            </a:r>
            <a:r>
              <a:rPr lang="en-US" dirty="0" err="1"/>
              <a:t>heme</a:t>
            </a:r>
            <a:r>
              <a:rPr lang="en-US" dirty="0"/>
              <a:t>-positive urinalysis?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/>
              <a:t>Where is it coming from (glomerular vs. non-glomerular)?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/>
              <a:t>No really, where is it coming from?</a:t>
            </a:r>
          </a:p>
        </p:txBody>
      </p:sp>
    </p:spTree>
    <p:extLst>
      <p:ext uri="{BB962C8B-B14F-4D97-AF65-F5344CB8AC3E}">
        <p14:creationId xmlns:p14="http://schemas.microsoft.com/office/powerpoint/2010/main" val="9562757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/>
        </p:spPr>
        <p:txBody>
          <a:bodyPr/>
          <a:lstStyle/>
          <a:p>
            <a:r>
              <a:rPr lang="en-US" sz="4900">
                <a:latin typeface="+mj-lt"/>
              </a:rPr>
              <a:t>Differential for hematuria</a:t>
            </a:r>
          </a:p>
        </p:txBody>
      </p:sp>
      <p:sp>
        <p:nvSpPr>
          <p:cNvPr id="54274" name="AutoShape 2"/>
          <p:cNvSpPr>
            <a:spLocks noChangeShapeType="1"/>
          </p:cNvSpPr>
          <p:nvPr/>
        </p:nvSpPr>
        <p:spPr bwMode="auto">
          <a:xfrm flipH="1">
            <a:off x="1022449" y="2531566"/>
            <a:ext cx="1084957" cy="137517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75" name="AutoShape 3"/>
          <p:cNvSpPr>
            <a:spLocks noChangeShapeType="1"/>
          </p:cNvSpPr>
          <p:nvPr/>
        </p:nvSpPr>
        <p:spPr bwMode="auto">
          <a:xfrm>
            <a:off x="2107406" y="2531566"/>
            <a:ext cx="951012" cy="137517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848320" y="2027039"/>
            <a:ext cx="2518172" cy="1009055"/>
            <a:chOff x="0" y="0"/>
            <a:chExt cx="2256" cy="904"/>
          </a:xfrm>
        </p:grpSpPr>
        <p:sp>
          <p:nvSpPr>
            <p:cNvPr id="54276" name="Rectangle 4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solidFill>
              <a:srgbClr val="BBE0E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77" name="Rectangle 5"/>
            <p:cNvSpPr>
              <a:spLocks/>
            </p:cNvSpPr>
            <p:nvPr/>
          </p:nvSpPr>
          <p:spPr bwMode="auto">
            <a:xfrm>
              <a:off x="0" y="228"/>
              <a:ext cx="22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32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Glomerular</a:t>
              </a:r>
            </a:p>
          </p:txBody>
        </p:sp>
      </p:grpSp>
      <p:sp>
        <p:nvSpPr>
          <p:cNvPr id="54279" name="AutoShape 7"/>
          <p:cNvSpPr>
            <a:spLocks noChangeShapeType="1"/>
          </p:cNvSpPr>
          <p:nvPr/>
        </p:nvSpPr>
        <p:spPr bwMode="auto">
          <a:xfrm flipH="1">
            <a:off x="5487293" y="2531566"/>
            <a:ext cx="1156395" cy="141089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80" name="AutoShape 8"/>
          <p:cNvSpPr>
            <a:spLocks noChangeShapeType="1"/>
          </p:cNvSpPr>
          <p:nvPr/>
        </p:nvSpPr>
        <p:spPr bwMode="auto">
          <a:xfrm>
            <a:off x="6643688" y="2531566"/>
            <a:ext cx="1701105" cy="141089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83" name="Group 11"/>
          <p:cNvGrpSpPr>
            <a:grpSpLocks/>
          </p:cNvGrpSpPr>
          <p:nvPr/>
        </p:nvGrpSpPr>
        <p:grpSpPr bwMode="auto">
          <a:xfrm>
            <a:off x="5384602" y="2027039"/>
            <a:ext cx="2518172" cy="1009055"/>
            <a:chOff x="0" y="0"/>
            <a:chExt cx="2256" cy="904"/>
          </a:xfrm>
        </p:grpSpPr>
        <p:sp>
          <p:nvSpPr>
            <p:cNvPr id="54281" name="Rectangle 9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solidFill>
              <a:srgbClr val="BBE0E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82" name="Rectangle 10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Extra-Glomerular</a:t>
              </a:r>
            </a:p>
          </p:txBody>
        </p:sp>
      </p:grpSp>
      <p:sp>
        <p:nvSpPr>
          <p:cNvPr id="54284" name="AutoShape 12"/>
          <p:cNvSpPr>
            <a:spLocks noChangeShapeType="1"/>
          </p:cNvSpPr>
          <p:nvPr/>
        </p:nvSpPr>
        <p:spPr bwMode="auto">
          <a:xfrm>
            <a:off x="1022449" y="3906738"/>
            <a:ext cx="17859" cy="158948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357188" y="3286126"/>
            <a:ext cx="1426464" cy="1060704"/>
            <a:chOff x="0" y="0"/>
            <a:chExt cx="1000" cy="648"/>
          </a:xfrm>
        </p:grpSpPr>
        <p:sp>
          <p:nvSpPr>
            <p:cNvPr id="54285" name="AutoShape 13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A714D9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86" name="Rectangle 14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Isolated renal disease</a:t>
              </a:r>
            </a:p>
          </p:txBody>
        </p:sp>
      </p:grpSp>
      <p:sp>
        <p:nvSpPr>
          <p:cNvPr id="54288" name="AutoShape 16"/>
          <p:cNvSpPr>
            <a:spLocks noChangeShapeType="1"/>
          </p:cNvSpPr>
          <p:nvPr/>
        </p:nvSpPr>
        <p:spPr bwMode="auto">
          <a:xfrm>
            <a:off x="3058418" y="3906738"/>
            <a:ext cx="8930" cy="165199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91" name="Group 19"/>
          <p:cNvGrpSpPr>
            <a:grpSpLocks/>
          </p:cNvGrpSpPr>
          <p:nvPr/>
        </p:nvGrpSpPr>
        <p:grpSpPr bwMode="auto">
          <a:xfrm>
            <a:off x="2393156" y="3286126"/>
            <a:ext cx="1426464" cy="1060704"/>
            <a:chOff x="0" y="0"/>
            <a:chExt cx="1000" cy="648"/>
          </a:xfrm>
        </p:grpSpPr>
        <p:sp>
          <p:nvSpPr>
            <p:cNvPr id="54289" name="AutoShape 17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A714D9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Systemic disease</a:t>
              </a:r>
            </a:p>
          </p:txBody>
        </p:sp>
      </p:grpSp>
      <p:sp>
        <p:nvSpPr>
          <p:cNvPr id="54292" name="AutoShape 20"/>
          <p:cNvSpPr>
            <a:spLocks noChangeShapeType="1"/>
          </p:cNvSpPr>
          <p:nvPr/>
        </p:nvSpPr>
        <p:spPr bwMode="auto">
          <a:xfrm flipH="1">
            <a:off x="4558605" y="3942457"/>
            <a:ext cx="928688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3" name="AutoShape 21"/>
          <p:cNvSpPr>
            <a:spLocks noChangeShapeType="1"/>
          </p:cNvSpPr>
          <p:nvPr/>
        </p:nvSpPr>
        <p:spPr bwMode="auto">
          <a:xfrm>
            <a:off x="5487293" y="3942457"/>
            <a:ext cx="187523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4" name="AutoShape 22"/>
          <p:cNvSpPr>
            <a:spLocks noChangeShapeType="1"/>
          </p:cNvSpPr>
          <p:nvPr/>
        </p:nvSpPr>
        <p:spPr bwMode="auto">
          <a:xfrm>
            <a:off x="5487293" y="3942457"/>
            <a:ext cx="1366242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5" name="AutoShape 23"/>
          <p:cNvSpPr>
            <a:spLocks noChangeShapeType="1"/>
          </p:cNvSpPr>
          <p:nvPr/>
        </p:nvSpPr>
        <p:spPr bwMode="auto">
          <a:xfrm flipH="1">
            <a:off x="4862215" y="3942457"/>
            <a:ext cx="625078" cy="19645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6" name="AutoShape 24"/>
          <p:cNvSpPr>
            <a:spLocks noChangeShapeType="1"/>
          </p:cNvSpPr>
          <p:nvPr/>
        </p:nvSpPr>
        <p:spPr bwMode="auto">
          <a:xfrm>
            <a:off x="5487293" y="3942457"/>
            <a:ext cx="1294805" cy="19645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99" name="Group 27"/>
          <p:cNvGrpSpPr>
            <a:grpSpLocks/>
          </p:cNvGrpSpPr>
          <p:nvPr/>
        </p:nvGrpSpPr>
        <p:grpSpPr bwMode="auto">
          <a:xfrm>
            <a:off x="4822031" y="3321845"/>
            <a:ext cx="1426464" cy="1060704"/>
            <a:chOff x="0" y="0"/>
            <a:chExt cx="1000" cy="648"/>
          </a:xfrm>
        </p:grpSpPr>
        <p:sp>
          <p:nvSpPr>
            <p:cNvPr id="54297" name="AutoShape 25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3DD94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98" name="Rectangle 26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Upper urinary tract</a:t>
              </a:r>
            </a:p>
          </p:txBody>
        </p:sp>
      </p:grpSp>
      <p:sp>
        <p:nvSpPr>
          <p:cNvPr id="54300" name="AutoShape 28"/>
          <p:cNvSpPr>
            <a:spLocks noChangeShapeType="1"/>
          </p:cNvSpPr>
          <p:nvPr/>
        </p:nvSpPr>
        <p:spPr bwMode="auto">
          <a:xfrm>
            <a:off x="8344793" y="3942457"/>
            <a:ext cx="0" cy="145107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303" name="Group 31"/>
          <p:cNvGrpSpPr>
            <a:grpSpLocks/>
          </p:cNvGrpSpPr>
          <p:nvPr/>
        </p:nvGrpSpPr>
        <p:grpSpPr bwMode="auto">
          <a:xfrm>
            <a:off x="7635688" y="3321845"/>
            <a:ext cx="1426464" cy="1060704"/>
            <a:chOff x="0" y="0"/>
            <a:chExt cx="1000" cy="648"/>
          </a:xfrm>
        </p:grpSpPr>
        <p:sp>
          <p:nvSpPr>
            <p:cNvPr id="54301" name="AutoShape 29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3DD94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302" name="Rectangle 30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Lower urinary tract</a:t>
              </a:r>
            </a:p>
          </p:txBody>
        </p:sp>
      </p:grpSp>
      <p:grpSp>
        <p:nvGrpSpPr>
          <p:cNvPr id="54306" name="Group 34"/>
          <p:cNvGrpSpPr>
            <a:grpSpLocks/>
          </p:cNvGrpSpPr>
          <p:nvPr/>
        </p:nvGrpSpPr>
        <p:grpSpPr bwMode="auto">
          <a:xfrm>
            <a:off x="214313" y="4652367"/>
            <a:ext cx="1651992" cy="1982609"/>
            <a:chOff x="0" y="0"/>
            <a:chExt cx="1480" cy="1512"/>
          </a:xfrm>
        </p:grpSpPr>
        <p:sp>
          <p:nvSpPr>
            <p:cNvPr id="54304" name="AutoShape 32"/>
            <p:cNvSpPr>
              <a:spLocks/>
            </p:cNvSpPr>
            <p:nvPr/>
          </p:nvSpPr>
          <p:spPr bwMode="auto">
            <a:xfrm>
              <a:off x="0" y="0"/>
              <a:ext cx="1480" cy="1512"/>
            </a:xfrm>
            <a:prstGeom prst="roundRect">
              <a:avLst>
                <a:gd name="adj" fmla="val 8106"/>
              </a:avLst>
            </a:prstGeom>
            <a:solidFill>
              <a:srgbClr val="FFC9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05" name="Rectangle 33"/>
            <p:cNvSpPr>
              <a:spLocks/>
            </p:cNvSpPr>
            <p:nvPr/>
          </p:nvSpPr>
          <p:spPr bwMode="auto">
            <a:xfrm>
              <a:off x="35" y="56"/>
              <a:ext cx="1408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Century Gothic"/>
                  <a:ea typeface="ＭＳ Ｐゴシック" charset="0"/>
                  <a:cs typeface="Futura" charset="0"/>
                  <a:sym typeface="Futura" charset="0"/>
                </a:rPr>
                <a:t>PIGN</a:t>
              </a:r>
              <a:r>
                <a:rPr lang="en-US" sz="1400" dirty="0">
                  <a:ea typeface="ＭＳ Ｐゴシック" charset="0"/>
                  <a:cs typeface="Futura" charset="0"/>
                  <a:sym typeface="Futura" charset="0"/>
                </a:rPr>
                <a:t> </a:t>
              </a: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– Post-infectious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IgA nephropathy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Alport</a:t>
              </a: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 Syndrome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Thin BM disease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MPGN/FSGS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Anti-GBM disease</a:t>
              </a:r>
            </a:p>
          </p:txBody>
        </p:sp>
      </p:grpSp>
      <p:grpSp>
        <p:nvGrpSpPr>
          <p:cNvPr id="54309" name="Group 37"/>
          <p:cNvGrpSpPr>
            <a:grpSpLocks/>
          </p:cNvGrpSpPr>
          <p:nvPr/>
        </p:nvGrpSpPr>
        <p:grpSpPr bwMode="auto">
          <a:xfrm>
            <a:off x="2241352" y="4714875"/>
            <a:ext cx="1651992" cy="1687711"/>
            <a:chOff x="0" y="0"/>
            <a:chExt cx="1480" cy="1512"/>
          </a:xfrm>
        </p:grpSpPr>
        <p:sp>
          <p:nvSpPr>
            <p:cNvPr id="54307" name="AutoShape 35"/>
            <p:cNvSpPr>
              <a:spLocks/>
            </p:cNvSpPr>
            <p:nvPr/>
          </p:nvSpPr>
          <p:spPr bwMode="auto">
            <a:xfrm>
              <a:off x="0" y="0"/>
              <a:ext cx="1480" cy="1512"/>
            </a:xfrm>
            <a:prstGeom prst="roundRect">
              <a:avLst>
                <a:gd name="adj" fmla="val 8106"/>
              </a:avLst>
            </a:prstGeom>
            <a:solidFill>
              <a:srgbClr val="FFC1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08" name="Rectangle 36"/>
            <p:cNvSpPr>
              <a:spLocks/>
            </p:cNvSpPr>
            <p:nvPr/>
          </p:nvSpPr>
          <p:spPr bwMode="auto">
            <a:xfrm>
              <a:off x="35" y="142"/>
              <a:ext cx="140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HSP nephritis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Hemolytic uremic syndrome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SLE nephritis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ANCA vasculitis</a:t>
              </a:r>
            </a:p>
          </p:txBody>
        </p:sp>
      </p:grpSp>
      <p:grpSp>
        <p:nvGrpSpPr>
          <p:cNvPr id="54312" name="Group 40"/>
          <p:cNvGrpSpPr>
            <a:grpSpLocks/>
          </p:cNvGrpSpPr>
          <p:nvPr/>
        </p:nvGrpSpPr>
        <p:grpSpPr bwMode="auto">
          <a:xfrm>
            <a:off x="4036218" y="5607844"/>
            <a:ext cx="1777559" cy="598289"/>
            <a:chOff x="0" y="0"/>
            <a:chExt cx="1480" cy="536"/>
          </a:xfrm>
        </p:grpSpPr>
        <p:sp>
          <p:nvSpPr>
            <p:cNvPr id="54310" name="AutoShape 38"/>
            <p:cNvSpPr>
              <a:spLocks/>
            </p:cNvSpPr>
            <p:nvPr/>
          </p:nvSpPr>
          <p:spPr bwMode="auto">
            <a:xfrm>
              <a:off x="0" y="0"/>
              <a:ext cx="1480" cy="536"/>
            </a:xfrm>
            <a:prstGeom prst="roundRect">
              <a:avLst>
                <a:gd name="adj" fmla="val 22380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1" name="Rectangle 39"/>
            <p:cNvSpPr>
              <a:spLocks/>
            </p:cNvSpPr>
            <p:nvPr/>
          </p:nvSpPr>
          <p:spPr bwMode="auto">
            <a:xfrm>
              <a:off x="36" y="172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Hemoglobinopathy</a:t>
              </a:r>
              <a:endParaRPr lang="en-US" sz="1400" dirty="0">
                <a:latin typeface="+mj-lt"/>
                <a:ea typeface="ＭＳ Ｐゴシック" charset="0"/>
                <a:cs typeface="Futura" charset="0"/>
                <a:sym typeface="Futura" charset="0"/>
              </a:endParaRPr>
            </a:p>
          </p:txBody>
        </p:sp>
      </p:grpSp>
      <p:grpSp>
        <p:nvGrpSpPr>
          <p:cNvPr id="54315" name="Group 43"/>
          <p:cNvGrpSpPr>
            <a:grpSpLocks/>
          </p:cNvGrpSpPr>
          <p:nvPr/>
        </p:nvGrpSpPr>
        <p:grpSpPr bwMode="auto">
          <a:xfrm>
            <a:off x="6018609" y="5607844"/>
            <a:ext cx="1526977" cy="598289"/>
            <a:chOff x="0" y="0"/>
            <a:chExt cx="1368" cy="536"/>
          </a:xfrm>
        </p:grpSpPr>
        <p:sp>
          <p:nvSpPr>
            <p:cNvPr id="54313" name="AutoShape 41"/>
            <p:cNvSpPr>
              <a:spLocks/>
            </p:cNvSpPr>
            <p:nvPr/>
          </p:nvSpPr>
          <p:spPr bwMode="auto">
            <a:xfrm>
              <a:off x="0" y="0"/>
              <a:ext cx="1368" cy="536"/>
            </a:xfrm>
            <a:prstGeom prst="roundRect">
              <a:avLst>
                <a:gd name="adj" fmla="val 22380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4" name="Rectangle 42"/>
            <p:cNvSpPr>
              <a:spLocks/>
            </p:cNvSpPr>
            <p:nvPr/>
          </p:nvSpPr>
          <p:spPr bwMode="auto">
            <a:xfrm>
              <a:off x="36" y="172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Anatomic</a:t>
              </a:r>
            </a:p>
          </p:txBody>
        </p:sp>
      </p:grpSp>
      <p:grpSp>
        <p:nvGrpSpPr>
          <p:cNvPr id="54318" name="Group 46"/>
          <p:cNvGrpSpPr>
            <a:grpSpLocks/>
          </p:cNvGrpSpPr>
          <p:nvPr/>
        </p:nvGrpSpPr>
        <p:grpSpPr bwMode="auto">
          <a:xfrm>
            <a:off x="4080867" y="4857750"/>
            <a:ext cx="955477" cy="517922"/>
            <a:chOff x="0" y="0"/>
            <a:chExt cx="856" cy="464"/>
          </a:xfrm>
        </p:grpSpPr>
        <p:sp>
          <p:nvSpPr>
            <p:cNvPr id="54316" name="AutoShape 44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7" name="Rectangle 45"/>
            <p:cNvSpPr>
              <a:spLocks/>
            </p:cNvSpPr>
            <p:nvPr/>
          </p:nvSpPr>
          <p:spPr bwMode="auto">
            <a:xfrm>
              <a:off x="35" y="35"/>
              <a:ext cx="785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Tubulo-interstitial</a:t>
              </a:r>
            </a:p>
          </p:txBody>
        </p:sp>
      </p:grpSp>
      <p:grpSp>
        <p:nvGrpSpPr>
          <p:cNvPr id="54321" name="Group 49"/>
          <p:cNvGrpSpPr>
            <a:grpSpLocks/>
          </p:cNvGrpSpPr>
          <p:nvPr/>
        </p:nvGrpSpPr>
        <p:grpSpPr bwMode="auto">
          <a:xfrm>
            <a:off x="5197078" y="4857750"/>
            <a:ext cx="955477" cy="517922"/>
            <a:chOff x="0" y="0"/>
            <a:chExt cx="856" cy="464"/>
          </a:xfrm>
        </p:grpSpPr>
        <p:sp>
          <p:nvSpPr>
            <p:cNvPr id="54319" name="AutoShape 47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0" name="Rectangle 48"/>
            <p:cNvSpPr>
              <a:spLocks/>
            </p:cNvSpPr>
            <p:nvPr/>
          </p:nvSpPr>
          <p:spPr bwMode="auto">
            <a:xfrm>
              <a:off x="36" y="136"/>
              <a:ext cx="7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Vascular</a:t>
              </a:r>
            </a:p>
          </p:txBody>
        </p:sp>
      </p:grpSp>
      <p:grpSp>
        <p:nvGrpSpPr>
          <p:cNvPr id="54324" name="Group 52"/>
          <p:cNvGrpSpPr>
            <a:grpSpLocks/>
          </p:cNvGrpSpPr>
          <p:nvPr/>
        </p:nvGrpSpPr>
        <p:grpSpPr bwMode="auto">
          <a:xfrm>
            <a:off x="6375797" y="4857750"/>
            <a:ext cx="1129606" cy="517922"/>
            <a:chOff x="0" y="0"/>
            <a:chExt cx="856" cy="464"/>
          </a:xfrm>
        </p:grpSpPr>
        <p:sp>
          <p:nvSpPr>
            <p:cNvPr id="54322" name="AutoShape 50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3" name="Rectangle 51"/>
            <p:cNvSpPr>
              <a:spLocks/>
            </p:cNvSpPr>
            <p:nvPr/>
          </p:nvSpPr>
          <p:spPr bwMode="auto">
            <a:xfrm>
              <a:off x="36" y="136"/>
              <a:ext cx="7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Crystalluria</a:t>
              </a:r>
              <a:endParaRPr lang="en-US" sz="1400" dirty="0">
                <a:latin typeface="+mj-lt"/>
                <a:ea typeface="ＭＳ Ｐゴシック" charset="0"/>
                <a:cs typeface="Futura" charset="0"/>
                <a:sym typeface="Futura" charset="0"/>
              </a:endParaRPr>
            </a:p>
          </p:txBody>
        </p:sp>
      </p:grpSp>
      <p:grpSp>
        <p:nvGrpSpPr>
          <p:cNvPr id="54327" name="Group 55"/>
          <p:cNvGrpSpPr>
            <a:grpSpLocks/>
          </p:cNvGrpSpPr>
          <p:nvPr/>
        </p:nvGrpSpPr>
        <p:grpSpPr bwMode="auto">
          <a:xfrm>
            <a:off x="7495822" y="4500562"/>
            <a:ext cx="1612459" cy="1877660"/>
            <a:chOff x="0" y="0"/>
            <a:chExt cx="1368" cy="1600"/>
          </a:xfrm>
        </p:grpSpPr>
        <p:sp>
          <p:nvSpPr>
            <p:cNvPr id="54325" name="AutoShape 53"/>
            <p:cNvSpPr>
              <a:spLocks/>
            </p:cNvSpPr>
            <p:nvPr/>
          </p:nvSpPr>
          <p:spPr bwMode="auto">
            <a:xfrm>
              <a:off x="0" y="0"/>
              <a:ext cx="1368" cy="1600"/>
            </a:xfrm>
            <a:prstGeom prst="roundRect">
              <a:avLst>
                <a:gd name="adj" fmla="val 8764"/>
              </a:avLst>
            </a:prstGeom>
            <a:solidFill>
              <a:srgbClr val="D0D9A8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6" name="Rectangle 54"/>
            <p:cNvSpPr>
              <a:spLocks/>
            </p:cNvSpPr>
            <p:nvPr/>
          </p:nvSpPr>
          <p:spPr bwMode="auto">
            <a:xfrm>
              <a:off x="35" y="104"/>
              <a:ext cx="129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Inflammation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Infection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Urolithiasis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Trauma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Coagulopathy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Heavy exercise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Munchausen/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Munch by proxy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7647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Back to the case…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83303"/>
            <a:r>
              <a:rPr lang="en-US" altLang="en-US" sz="2180" dirty="0" err="1"/>
              <a:t>PMHx</a:t>
            </a:r>
            <a:r>
              <a:rPr lang="en-US" altLang="en-US" sz="2180" dirty="0"/>
              <a:t>: </a:t>
            </a:r>
          </a:p>
          <a:p>
            <a:pPr marL="840477" lvl="1">
              <a:spcBef>
                <a:spcPts val="1055"/>
              </a:spcBef>
            </a:pPr>
            <a:r>
              <a:rPr lang="en-US" altLang="en-US" sz="2180" dirty="0"/>
              <a:t>Hematuria happened once before a couple of months ago when he had an URTI (forgot to tell anyone)</a:t>
            </a:r>
          </a:p>
          <a:p>
            <a:pPr marL="483303">
              <a:spcBef>
                <a:spcPts val="1055"/>
              </a:spcBef>
            </a:pPr>
            <a:r>
              <a:rPr lang="en-US" altLang="en-US" sz="2180" dirty="0"/>
              <a:t>Meds: none</a:t>
            </a:r>
          </a:p>
          <a:p>
            <a:pPr marL="483303">
              <a:spcBef>
                <a:spcPts val="1055"/>
              </a:spcBef>
            </a:pPr>
            <a:r>
              <a:rPr lang="en-US" altLang="en-US" sz="2180" dirty="0" err="1"/>
              <a:t>Allx</a:t>
            </a:r>
            <a:r>
              <a:rPr lang="en-US" altLang="en-US" sz="2180" dirty="0"/>
              <a:t>: none, IUTD</a:t>
            </a:r>
          </a:p>
          <a:p>
            <a:pPr marL="483303">
              <a:spcBef>
                <a:spcPts val="1055"/>
              </a:spcBef>
            </a:pPr>
            <a:r>
              <a:rPr lang="en-US" altLang="en-US" sz="2180" dirty="0" err="1"/>
              <a:t>SocHx</a:t>
            </a:r>
            <a:r>
              <a:rPr lang="en-US" altLang="en-US" sz="2180" dirty="0"/>
              <a:t>: denies ingestions</a:t>
            </a:r>
          </a:p>
          <a:p>
            <a:pPr marL="483303">
              <a:spcBef>
                <a:spcPts val="1055"/>
              </a:spcBef>
            </a:pPr>
            <a:r>
              <a:rPr lang="en-US" altLang="en-US" sz="2180" dirty="0" err="1"/>
              <a:t>FamHx</a:t>
            </a:r>
            <a:r>
              <a:rPr lang="en-US" altLang="en-US" sz="2180" dirty="0"/>
              <a:t>: </a:t>
            </a:r>
          </a:p>
          <a:p>
            <a:pPr marL="840477" lvl="1">
              <a:spcBef>
                <a:spcPts val="1055"/>
              </a:spcBef>
            </a:pPr>
            <a:r>
              <a:rPr lang="en-US" altLang="en-US" sz="2180" dirty="0"/>
              <a:t>No one with hematuria, hearing loss, kidney stones</a:t>
            </a:r>
          </a:p>
        </p:txBody>
      </p:sp>
    </p:spTree>
    <p:extLst>
      <p:ext uri="{BB962C8B-B14F-4D97-AF65-F5344CB8AC3E}">
        <p14:creationId xmlns:p14="http://schemas.microsoft.com/office/powerpoint/2010/main" val="5917525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Back to the case…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83303"/>
            <a:r>
              <a:rPr lang="en-US" altLang="en-US" dirty="0"/>
              <a:t>PE</a:t>
            </a:r>
          </a:p>
          <a:p>
            <a:pPr marL="840477" lvl="1"/>
            <a:r>
              <a:rPr lang="en-US" altLang="en-US" sz="2000" dirty="0"/>
              <a:t>Normotensive</a:t>
            </a:r>
          </a:p>
          <a:p>
            <a:pPr marL="840477" lvl="1"/>
            <a:r>
              <a:rPr lang="en-US" altLang="en-US" sz="2000" dirty="0"/>
              <a:t>Mild periorbital edema, normal exam</a:t>
            </a:r>
          </a:p>
        </p:txBody>
      </p:sp>
    </p:spTree>
    <p:extLst>
      <p:ext uri="{BB962C8B-B14F-4D97-AF65-F5344CB8AC3E}">
        <p14:creationId xmlns:p14="http://schemas.microsoft.com/office/powerpoint/2010/main" val="14637172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Back to the case…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83303"/>
            <a:r>
              <a:rPr lang="en-US" altLang="en-US"/>
              <a:t>What do you want to order?</a:t>
            </a:r>
          </a:p>
        </p:txBody>
      </p:sp>
    </p:spTree>
    <p:extLst>
      <p:ext uri="{BB962C8B-B14F-4D97-AF65-F5344CB8AC3E}">
        <p14:creationId xmlns:p14="http://schemas.microsoft.com/office/powerpoint/2010/main" val="7274981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/>
        </p:spPr>
        <p:txBody>
          <a:bodyPr/>
          <a:lstStyle/>
          <a:p>
            <a:r>
              <a:rPr lang="en-US" sz="4900">
                <a:latin typeface="+mj-lt"/>
              </a:rPr>
              <a:t>Differential for hematuria</a:t>
            </a:r>
          </a:p>
        </p:txBody>
      </p:sp>
      <p:sp>
        <p:nvSpPr>
          <p:cNvPr id="54274" name="AutoShape 2"/>
          <p:cNvSpPr>
            <a:spLocks noChangeShapeType="1"/>
          </p:cNvSpPr>
          <p:nvPr/>
        </p:nvSpPr>
        <p:spPr bwMode="auto">
          <a:xfrm flipH="1">
            <a:off x="1022449" y="2531566"/>
            <a:ext cx="1084957" cy="137517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75" name="AutoShape 3"/>
          <p:cNvSpPr>
            <a:spLocks noChangeShapeType="1"/>
          </p:cNvSpPr>
          <p:nvPr/>
        </p:nvSpPr>
        <p:spPr bwMode="auto">
          <a:xfrm>
            <a:off x="2107406" y="2531566"/>
            <a:ext cx="951012" cy="1375172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848320" y="2027039"/>
            <a:ext cx="2518172" cy="1009055"/>
            <a:chOff x="0" y="0"/>
            <a:chExt cx="2256" cy="904"/>
          </a:xfrm>
        </p:grpSpPr>
        <p:sp>
          <p:nvSpPr>
            <p:cNvPr id="54276" name="Rectangle 4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solidFill>
              <a:srgbClr val="BBE0E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77" name="Rectangle 5"/>
            <p:cNvSpPr>
              <a:spLocks/>
            </p:cNvSpPr>
            <p:nvPr/>
          </p:nvSpPr>
          <p:spPr bwMode="auto">
            <a:xfrm>
              <a:off x="0" y="228"/>
              <a:ext cx="22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32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Glomerular</a:t>
              </a:r>
            </a:p>
          </p:txBody>
        </p:sp>
      </p:grpSp>
      <p:sp>
        <p:nvSpPr>
          <p:cNvPr id="54279" name="AutoShape 7"/>
          <p:cNvSpPr>
            <a:spLocks noChangeShapeType="1"/>
          </p:cNvSpPr>
          <p:nvPr/>
        </p:nvSpPr>
        <p:spPr bwMode="auto">
          <a:xfrm flipH="1">
            <a:off x="5487293" y="2531566"/>
            <a:ext cx="1156395" cy="141089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80" name="AutoShape 8"/>
          <p:cNvSpPr>
            <a:spLocks noChangeShapeType="1"/>
          </p:cNvSpPr>
          <p:nvPr/>
        </p:nvSpPr>
        <p:spPr bwMode="auto">
          <a:xfrm>
            <a:off x="6643688" y="2531566"/>
            <a:ext cx="1701105" cy="141089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83" name="Group 11"/>
          <p:cNvGrpSpPr>
            <a:grpSpLocks/>
          </p:cNvGrpSpPr>
          <p:nvPr/>
        </p:nvGrpSpPr>
        <p:grpSpPr bwMode="auto">
          <a:xfrm>
            <a:off x="5384602" y="2027039"/>
            <a:ext cx="2518172" cy="1009055"/>
            <a:chOff x="0" y="0"/>
            <a:chExt cx="2256" cy="904"/>
          </a:xfrm>
        </p:grpSpPr>
        <p:sp>
          <p:nvSpPr>
            <p:cNvPr id="54281" name="Rectangle 9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solidFill>
              <a:srgbClr val="BBE0E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82" name="Rectangle 10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Extra-Glomerular</a:t>
              </a:r>
            </a:p>
          </p:txBody>
        </p:sp>
      </p:grpSp>
      <p:sp>
        <p:nvSpPr>
          <p:cNvPr id="54284" name="AutoShape 12"/>
          <p:cNvSpPr>
            <a:spLocks noChangeShapeType="1"/>
          </p:cNvSpPr>
          <p:nvPr/>
        </p:nvSpPr>
        <p:spPr bwMode="auto">
          <a:xfrm>
            <a:off x="1022449" y="3906738"/>
            <a:ext cx="17859" cy="158948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357188" y="3286126"/>
            <a:ext cx="1426464" cy="1060704"/>
            <a:chOff x="0" y="0"/>
            <a:chExt cx="1000" cy="648"/>
          </a:xfrm>
        </p:grpSpPr>
        <p:sp>
          <p:nvSpPr>
            <p:cNvPr id="54285" name="AutoShape 13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A714D9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86" name="Rectangle 14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Isolated renal disease</a:t>
              </a:r>
            </a:p>
          </p:txBody>
        </p:sp>
      </p:grpSp>
      <p:sp>
        <p:nvSpPr>
          <p:cNvPr id="54288" name="AutoShape 16"/>
          <p:cNvSpPr>
            <a:spLocks noChangeShapeType="1"/>
          </p:cNvSpPr>
          <p:nvPr/>
        </p:nvSpPr>
        <p:spPr bwMode="auto">
          <a:xfrm>
            <a:off x="3058418" y="3906738"/>
            <a:ext cx="8930" cy="1651992"/>
          </a:xfrm>
          <a:prstGeom prst="straightConnector1">
            <a:avLst/>
          </a:prstGeom>
          <a:noFill/>
          <a:ln w="38100" cap="sq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91" name="Group 19"/>
          <p:cNvGrpSpPr>
            <a:grpSpLocks/>
          </p:cNvGrpSpPr>
          <p:nvPr/>
        </p:nvGrpSpPr>
        <p:grpSpPr bwMode="auto">
          <a:xfrm>
            <a:off x="2393156" y="3286126"/>
            <a:ext cx="1426464" cy="1060704"/>
            <a:chOff x="0" y="0"/>
            <a:chExt cx="1000" cy="648"/>
          </a:xfrm>
        </p:grpSpPr>
        <p:sp>
          <p:nvSpPr>
            <p:cNvPr id="54289" name="AutoShape 17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A714D9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Systemic disease</a:t>
              </a:r>
            </a:p>
          </p:txBody>
        </p:sp>
      </p:grpSp>
      <p:sp>
        <p:nvSpPr>
          <p:cNvPr id="54292" name="AutoShape 20"/>
          <p:cNvSpPr>
            <a:spLocks noChangeShapeType="1"/>
          </p:cNvSpPr>
          <p:nvPr/>
        </p:nvSpPr>
        <p:spPr bwMode="auto">
          <a:xfrm flipH="1">
            <a:off x="4558605" y="3942457"/>
            <a:ext cx="928688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3" name="AutoShape 21"/>
          <p:cNvSpPr>
            <a:spLocks noChangeShapeType="1"/>
          </p:cNvSpPr>
          <p:nvPr/>
        </p:nvSpPr>
        <p:spPr bwMode="auto">
          <a:xfrm>
            <a:off x="5487293" y="3942457"/>
            <a:ext cx="187523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4" name="AutoShape 22"/>
          <p:cNvSpPr>
            <a:spLocks noChangeShapeType="1"/>
          </p:cNvSpPr>
          <p:nvPr/>
        </p:nvSpPr>
        <p:spPr bwMode="auto">
          <a:xfrm>
            <a:off x="5487293" y="3942457"/>
            <a:ext cx="1366242" cy="117425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5" name="AutoShape 23"/>
          <p:cNvSpPr>
            <a:spLocks noChangeShapeType="1"/>
          </p:cNvSpPr>
          <p:nvPr/>
        </p:nvSpPr>
        <p:spPr bwMode="auto">
          <a:xfrm flipH="1">
            <a:off x="4862215" y="3942457"/>
            <a:ext cx="625078" cy="19645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sp>
        <p:nvSpPr>
          <p:cNvPr id="54296" name="AutoShape 24"/>
          <p:cNvSpPr>
            <a:spLocks noChangeShapeType="1"/>
          </p:cNvSpPr>
          <p:nvPr/>
        </p:nvSpPr>
        <p:spPr bwMode="auto">
          <a:xfrm>
            <a:off x="5487293" y="3942457"/>
            <a:ext cx="1294805" cy="19645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299" name="Group 27"/>
          <p:cNvGrpSpPr>
            <a:grpSpLocks/>
          </p:cNvGrpSpPr>
          <p:nvPr/>
        </p:nvGrpSpPr>
        <p:grpSpPr bwMode="auto">
          <a:xfrm>
            <a:off x="4822031" y="3321845"/>
            <a:ext cx="1426464" cy="1060704"/>
            <a:chOff x="0" y="0"/>
            <a:chExt cx="1000" cy="648"/>
          </a:xfrm>
        </p:grpSpPr>
        <p:sp>
          <p:nvSpPr>
            <p:cNvPr id="54297" name="AutoShape 25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3DD94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latin typeface="+mj-lt"/>
              </a:endParaRPr>
            </a:p>
          </p:txBody>
        </p:sp>
        <p:sp>
          <p:nvSpPr>
            <p:cNvPr id="54298" name="Rectangle 26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Upper urinary tract</a:t>
              </a:r>
            </a:p>
          </p:txBody>
        </p:sp>
      </p:grpSp>
      <p:sp>
        <p:nvSpPr>
          <p:cNvPr id="54300" name="AutoShape 28"/>
          <p:cNvSpPr>
            <a:spLocks noChangeShapeType="1"/>
          </p:cNvSpPr>
          <p:nvPr/>
        </p:nvSpPr>
        <p:spPr bwMode="auto">
          <a:xfrm>
            <a:off x="8344793" y="3942457"/>
            <a:ext cx="0" cy="1451074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>
              <a:latin typeface="+mj-lt"/>
            </a:endParaRPr>
          </a:p>
        </p:txBody>
      </p:sp>
      <p:grpSp>
        <p:nvGrpSpPr>
          <p:cNvPr id="54303" name="Group 31"/>
          <p:cNvGrpSpPr>
            <a:grpSpLocks/>
          </p:cNvGrpSpPr>
          <p:nvPr/>
        </p:nvGrpSpPr>
        <p:grpSpPr bwMode="auto">
          <a:xfrm>
            <a:off x="7635688" y="3321845"/>
            <a:ext cx="1426464" cy="1060704"/>
            <a:chOff x="0" y="0"/>
            <a:chExt cx="1000" cy="648"/>
          </a:xfrm>
        </p:grpSpPr>
        <p:sp>
          <p:nvSpPr>
            <p:cNvPr id="54301" name="AutoShape 29"/>
            <p:cNvSpPr>
              <a:spLocks/>
            </p:cNvSpPr>
            <p:nvPr/>
          </p:nvSpPr>
          <p:spPr bwMode="auto">
            <a:xfrm>
              <a:off x="0" y="0"/>
              <a:ext cx="1000" cy="648"/>
            </a:xfrm>
            <a:prstGeom prst="roundRect">
              <a:avLst>
                <a:gd name="adj" fmla="val 18514"/>
              </a:avLst>
            </a:prstGeom>
            <a:solidFill>
              <a:srgbClr val="3DD943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20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4302" name="Rectangle 30"/>
            <p:cNvSpPr>
              <a:spLocks/>
            </p:cNvSpPr>
            <p:nvPr/>
          </p:nvSpPr>
          <p:spPr bwMode="auto">
            <a:xfrm>
              <a:off x="36" y="128"/>
              <a:ext cx="9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Lower urinary tract</a:t>
              </a:r>
            </a:p>
          </p:txBody>
        </p:sp>
      </p:grpSp>
      <p:grpSp>
        <p:nvGrpSpPr>
          <p:cNvPr id="54306" name="Group 34"/>
          <p:cNvGrpSpPr>
            <a:grpSpLocks/>
          </p:cNvGrpSpPr>
          <p:nvPr/>
        </p:nvGrpSpPr>
        <p:grpSpPr bwMode="auto">
          <a:xfrm>
            <a:off x="214313" y="4652367"/>
            <a:ext cx="1651992" cy="1982609"/>
            <a:chOff x="0" y="0"/>
            <a:chExt cx="1480" cy="1512"/>
          </a:xfrm>
        </p:grpSpPr>
        <p:sp>
          <p:nvSpPr>
            <p:cNvPr id="54304" name="AutoShape 32"/>
            <p:cNvSpPr>
              <a:spLocks/>
            </p:cNvSpPr>
            <p:nvPr/>
          </p:nvSpPr>
          <p:spPr bwMode="auto">
            <a:xfrm>
              <a:off x="0" y="0"/>
              <a:ext cx="1480" cy="1512"/>
            </a:xfrm>
            <a:prstGeom prst="roundRect">
              <a:avLst>
                <a:gd name="adj" fmla="val 8106"/>
              </a:avLst>
            </a:prstGeom>
            <a:solidFill>
              <a:srgbClr val="FFC9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05" name="Rectangle 33"/>
            <p:cNvSpPr>
              <a:spLocks/>
            </p:cNvSpPr>
            <p:nvPr/>
          </p:nvSpPr>
          <p:spPr bwMode="auto">
            <a:xfrm>
              <a:off x="35" y="56"/>
              <a:ext cx="1408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Century Gothic"/>
                  <a:ea typeface="ＭＳ Ｐゴシック" charset="0"/>
                  <a:cs typeface="Futura" charset="0"/>
                  <a:sym typeface="Futura" charset="0"/>
                </a:rPr>
                <a:t>PIGN</a:t>
              </a:r>
              <a:r>
                <a:rPr lang="en-US" sz="1400" dirty="0">
                  <a:ea typeface="ＭＳ Ｐゴシック" charset="0"/>
                  <a:cs typeface="Futura" charset="0"/>
                  <a:sym typeface="Futura" charset="0"/>
                </a:rPr>
                <a:t> </a:t>
              </a: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– Post-infectious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IgA nephropathy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Alport</a:t>
              </a: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 Syndrome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Thin BM disease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MPGN/FSGS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Anti-GBM disease</a:t>
              </a:r>
            </a:p>
          </p:txBody>
        </p:sp>
      </p:grpSp>
      <p:grpSp>
        <p:nvGrpSpPr>
          <p:cNvPr id="54309" name="Group 37"/>
          <p:cNvGrpSpPr>
            <a:grpSpLocks/>
          </p:cNvGrpSpPr>
          <p:nvPr/>
        </p:nvGrpSpPr>
        <p:grpSpPr bwMode="auto">
          <a:xfrm>
            <a:off x="2241352" y="4714875"/>
            <a:ext cx="1651992" cy="1687711"/>
            <a:chOff x="0" y="0"/>
            <a:chExt cx="1480" cy="1512"/>
          </a:xfrm>
        </p:grpSpPr>
        <p:sp>
          <p:nvSpPr>
            <p:cNvPr id="54307" name="AutoShape 35"/>
            <p:cNvSpPr>
              <a:spLocks/>
            </p:cNvSpPr>
            <p:nvPr/>
          </p:nvSpPr>
          <p:spPr bwMode="auto">
            <a:xfrm>
              <a:off x="0" y="0"/>
              <a:ext cx="1480" cy="1512"/>
            </a:xfrm>
            <a:prstGeom prst="roundRect">
              <a:avLst>
                <a:gd name="adj" fmla="val 8106"/>
              </a:avLst>
            </a:prstGeom>
            <a:solidFill>
              <a:srgbClr val="FFC1D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08" name="Rectangle 36"/>
            <p:cNvSpPr>
              <a:spLocks/>
            </p:cNvSpPr>
            <p:nvPr/>
          </p:nvSpPr>
          <p:spPr bwMode="auto">
            <a:xfrm>
              <a:off x="35" y="142"/>
              <a:ext cx="140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HSP nephritis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Hemolytic uremic syndrome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SLE nephritis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ANCA vasculitis</a:t>
              </a:r>
            </a:p>
          </p:txBody>
        </p:sp>
      </p:grpSp>
      <p:grpSp>
        <p:nvGrpSpPr>
          <p:cNvPr id="54312" name="Group 40"/>
          <p:cNvGrpSpPr>
            <a:grpSpLocks/>
          </p:cNvGrpSpPr>
          <p:nvPr/>
        </p:nvGrpSpPr>
        <p:grpSpPr bwMode="auto">
          <a:xfrm>
            <a:off x="4036218" y="5607844"/>
            <a:ext cx="1777559" cy="598289"/>
            <a:chOff x="0" y="0"/>
            <a:chExt cx="1480" cy="536"/>
          </a:xfrm>
        </p:grpSpPr>
        <p:sp>
          <p:nvSpPr>
            <p:cNvPr id="54310" name="AutoShape 38"/>
            <p:cNvSpPr>
              <a:spLocks/>
            </p:cNvSpPr>
            <p:nvPr/>
          </p:nvSpPr>
          <p:spPr bwMode="auto">
            <a:xfrm>
              <a:off x="0" y="0"/>
              <a:ext cx="1480" cy="536"/>
            </a:xfrm>
            <a:prstGeom prst="roundRect">
              <a:avLst>
                <a:gd name="adj" fmla="val 22380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1" name="Rectangle 39"/>
            <p:cNvSpPr>
              <a:spLocks/>
            </p:cNvSpPr>
            <p:nvPr/>
          </p:nvSpPr>
          <p:spPr bwMode="auto">
            <a:xfrm>
              <a:off x="36" y="172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Hemoglobinopathy</a:t>
              </a:r>
              <a:endParaRPr lang="en-US" sz="1400" dirty="0">
                <a:latin typeface="+mj-lt"/>
                <a:ea typeface="ＭＳ Ｐゴシック" charset="0"/>
                <a:cs typeface="Futura" charset="0"/>
                <a:sym typeface="Futura" charset="0"/>
              </a:endParaRPr>
            </a:p>
          </p:txBody>
        </p:sp>
      </p:grpSp>
      <p:grpSp>
        <p:nvGrpSpPr>
          <p:cNvPr id="54315" name="Group 43"/>
          <p:cNvGrpSpPr>
            <a:grpSpLocks/>
          </p:cNvGrpSpPr>
          <p:nvPr/>
        </p:nvGrpSpPr>
        <p:grpSpPr bwMode="auto">
          <a:xfrm>
            <a:off x="6018609" y="5607844"/>
            <a:ext cx="1526977" cy="598289"/>
            <a:chOff x="0" y="0"/>
            <a:chExt cx="1368" cy="536"/>
          </a:xfrm>
        </p:grpSpPr>
        <p:sp>
          <p:nvSpPr>
            <p:cNvPr id="54313" name="AutoShape 41"/>
            <p:cNvSpPr>
              <a:spLocks/>
            </p:cNvSpPr>
            <p:nvPr/>
          </p:nvSpPr>
          <p:spPr bwMode="auto">
            <a:xfrm>
              <a:off x="0" y="0"/>
              <a:ext cx="1368" cy="536"/>
            </a:xfrm>
            <a:prstGeom prst="roundRect">
              <a:avLst>
                <a:gd name="adj" fmla="val 22380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4" name="Rectangle 42"/>
            <p:cNvSpPr>
              <a:spLocks/>
            </p:cNvSpPr>
            <p:nvPr/>
          </p:nvSpPr>
          <p:spPr bwMode="auto">
            <a:xfrm>
              <a:off x="36" y="172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Anatomic</a:t>
              </a:r>
            </a:p>
          </p:txBody>
        </p:sp>
      </p:grpSp>
      <p:grpSp>
        <p:nvGrpSpPr>
          <p:cNvPr id="54318" name="Group 46"/>
          <p:cNvGrpSpPr>
            <a:grpSpLocks/>
          </p:cNvGrpSpPr>
          <p:nvPr/>
        </p:nvGrpSpPr>
        <p:grpSpPr bwMode="auto">
          <a:xfrm>
            <a:off x="4080867" y="4857750"/>
            <a:ext cx="955477" cy="517922"/>
            <a:chOff x="0" y="0"/>
            <a:chExt cx="856" cy="464"/>
          </a:xfrm>
        </p:grpSpPr>
        <p:sp>
          <p:nvSpPr>
            <p:cNvPr id="54316" name="AutoShape 44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17" name="Rectangle 45"/>
            <p:cNvSpPr>
              <a:spLocks/>
            </p:cNvSpPr>
            <p:nvPr/>
          </p:nvSpPr>
          <p:spPr bwMode="auto">
            <a:xfrm>
              <a:off x="35" y="35"/>
              <a:ext cx="785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Tubulo-interstitial</a:t>
              </a:r>
            </a:p>
          </p:txBody>
        </p:sp>
      </p:grpSp>
      <p:grpSp>
        <p:nvGrpSpPr>
          <p:cNvPr id="54321" name="Group 49"/>
          <p:cNvGrpSpPr>
            <a:grpSpLocks/>
          </p:cNvGrpSpPr>
          <p:nvPr/>
        </p:nvGrpSpPr>
        <p:grpSpPr bwMode="auto">
          <a:xfrm>
            <a:off x="5197078" y="4857750"/>
            <a:ext cx="955477" cy="517922"/>
            <a:chOff x="0" y="0"/>
            <a:chExt cx="856" cy="464"/>
          </a:xfrm>
        </p:grpSpPr>
        <p:sp>
          <p:nvSpPr>
            <p:cNvPr id="54319" name="AutoShape 47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0" name="Rectangle 48"/>
            <p:cNvSpPr>
              <a:spLocks/>
            </p:cNvSpPr>
            <p:nvPr/>
          </p:nvSpPr>
          <p:spPr bwMode="auto">
            <a:xfrm>
              <a:off x="36" y="136"/>
              <a:ext cx="7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Vascular</a:t>
              </a:r>
            </a:p>
          </p:txBody>
        </p:sp>
      </p:grpSp>
      <p:grpSp>
        <p:nvGrpSpPr>
          <p:cNvPr id="54324" name="Group 52"/>
          <p:cNvGrpSpPr>
            <a:grpSpLocks/>
          </p:cNvGrpSpPr>
          <p:nvPr/>
        </p:nvGrpSpPr>
        <p:grpSpPr bwMode="auto">
          <a:xfrm>
            <a:off x="6375797" y="4857750"/>
            <a:ext cx="1129606" cy="517922"/>
            <a:chOff x="0" y="0"/>
            <a:chExt cx="856" cy="464"/>
          </a:xfrm>
        </p:grpSpPr>
        <p:sp>
          <p:nvSpPr>
            <p:cNvPr id="54322" name="AutoShape 50"/>
            <p:cNvSpPr>
              <a:spLocks/>
            </p:cNvSpPr>
            <p:nvPr/>
          </p:nvSpPr>
          <p:spPr bwMode="auto">
            <a:xfrm>
              <a:off x="0" y="0"/>
              <a:ext cx="856" cy="464"/>
            </a:xfrm>
            <a:prstGeom prst="roundRect">
              <a:avLst>
                <a:gd name="adj" fmla="val 25861"/>
              </a:avLst>
            </a:prstGeom>
            <a:solidFill>
              <a:srgbClr val="A1D9BE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3" name="Rectangle 51"/>
            <p:cNvSpPr>
              <a:spLocks/>
            </p:cNvSpPr>
            <p:nvPr/>
          </p:nvSpPr>
          <p:spPr bwMode="auto">
            <a:xfrm>
              <a:off x="36" y="136"/>
              <a:ext cx="7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400" dirty="0" err="1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Crystalluria</a:t>
              </a:r>
              <a:endParaRPr lang="en-US" sz="1400" dirty="0">
                <a:latin typeface="+mj-lt"/>
                <a:ea typeface="ＭＳ Ｐゴシック" charset="0"/>
                <a:cs typeface="Futura" charset="0"/>
                <a:sym typeface="Futura" charset="0"/>
              </a:endParaRPr>
            </a:p>
          </p:txBody>
        </p:sp>
      </p:grpSp>
      <p:grpSp>
        <p:nvGrpSpPr>
          <p:cNvPr id="54327" name="Group 55"/>
          <p:cNvGrpSpPr>
            <a:grpSpLocks/>
          </p:cNvGrpSpPr>
          <p:nvPr/>
        </p:nvGrpSpPr>
        <p:grpSpPr bwMode="auto">
          <a:xfrm>
            <a:off x="7495822" y="4500562"/>
            <a:ext cx="1612459" cy="1877660"/>
            <a:chOff x="0" y="0"/>
            <a:chExt cx="1368" cy="1600"/>
          </a:xfrm>
        </p:grpSpPr>
        <p:sp>
          <p:nvSpPr>
            <p:cNvPr id="54325" name="AutoShape 53"/>
            <p:cNvSpPr>
              <a:spLocks/>
            </p:cNvSpPr>
            <p:nvPr/>
          </p:nvSpPr>
          <p:spPr bwMode="auto">
            <a:xfrm>
              <a:off x="0" y="0"/>
              <a:ext cx="1368" cy="1600"/>
            </a:xfrm>
            <a:prstGeom prst="roundRect">
              <a:avLst>
                <a:gd name="adj" fmla="val 8764"/>
              </a:avLst>
            </a:prstGeom>
            <a:solidFill>
              <a:srgbClr val="D0D9A8">
                <a:alpha val="6941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54326" name="Rectangle 54"/>
            <p:cNvSpPr>
              <a:spLocks/>
            </p:cNvSpPr>
            <p:nvPr/>
          </p:nvSpPr>
          <p:spPr bwMode="auto">
            <a:xfrm>
              <a:off x="35" y="104"/>
              <a:ext cx="129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Inflammation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Infection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Urolithiasis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Trauma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Coagulopathy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Heavy exercise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Munchausen/</a:t>
              </a:r>
            </a:p>
            <a:p>
              <a:pPr>
                <a:buClr>
                  <a:srgbClr val="000000"/>
                </a:buClr>
                <a:buSzPct val="125000"/>
                <a:buFont typeface="Futura" charset="0"/>
                <a:buChar char="•"/>
              </a:pPr>
              <a:r>
                <a:rPr lang="en-US" sz="1400" dirty="0">
                  <a:latin typeface="+mj-lt"/>
                  <a:ea typeface="ＭＳ Ｐゴシック" charset="0"/>
                  <a:cs typeface="Futura" charset="0"/>
                  <a:sym typeface="Futura" charset="0"/>
                </a:rPr>
                <a:t>Munch by proxy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5822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Back to the case…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83303">
              <a:lnSpc>
                <a:spcPct val="90000"/>
              </a:lnSpc>
              <a:spcBef>
                <a:spcPts val="1195"/>
              </a:spcBef>
            </a:pPr>
            <a:r>
              <a:rPr lang="en-US" altLang="en-US" sz="2039" dirty="0" err="1"/>
              <a:t>Ucx</a:t>
            </a:r>
            <a:r>
              <a:rPr lang="en-US" altLang="en-US" sz="2039" dirty="0"/>
              <a:t>: negative</a:t>
            </a:r>
          </a:p>
          <a:p>
            <a:pPr marL="483303">
              <a:lnSpc>
                <a:spcPct val="90000"/>
              </a:lnSpc>
              <a:spcBef>
                <a:spcPts val="1195"/>
              </a:spcBef>
            </a:pPr>
            <a:r>
              <a:rPr lang="en-US" altLang="en-US" sz="2039" dirty="0"/>
              <a:t>Urine </a:t>
            </a:r>
            <a:r>
              <a:rPr lang="en-US" altLang="en-US" sz="2039" dirty="0" err="1"/>
              <a:t>protein:creatinine</a:t>
            </a:r>
            <a:r>
              <a:rPr lang="en-US" altLang="en-US" sz="2039" dirty="0"/>
              <a:t>: </a:t>
            </a:r>
            <a:r>
              <a:rPr lang="en-US" altLang="en-US" sz="2039" dirty="0">
                <a:solidFill>
                  <a:srgbClr val="F50005"/>
                </a:solidFill>
              </a:rPr>
              <a:t>306 </a:t>
            </a:r>
            <a:r>
              <a:rPr lang="en-US" altLang="en-US" sz="2039" dirty="0"/>
              <a:t>mg/</a:t>
            </a:r>
            <a:r>
              <a:rPr lang="en-US" altLang="en-US" sz="2039" dirty="0" err="1"/>
              <a:t>mmol</a:t>
            </a:r>
            <a:r>
              <a:rPr lang="en-US" altLang="en-US" sz="2039" dirty="0"/>
              <a:t> (normal &lt;25, nephrotic range &gt;250)</a:t>
            </a:r>
          </a:p>
          <a:p>
            <a:pPr marL="483303">
              <a:lnSpc>
                <a:spcPct val="90000"/>
              </a:lnSpc>
              <a:spcBef>
                <a:spcPts val="1195"/>
              </a:spcBef>
            </a:pPr>
            <a:r>
              <a:rPr lang="en-US" altLang="en-US" sz="2039" dirty="0"/>
              <a:t>Urine </a:t>
            </a:r>
            <a:r>
              <a:rPr lang="en-US" altLang="en-US" sz="2039" dirty="0" err="1"/>
              <a:t>Ca:creatinine</a:t>
            </a:r>
            <a:r>
              <a:rPr lang="en-US" altLang="en-US" sz="2039" dirty="0"/>
              <a:t>: 0.4 (normal &lt;0.6 </a:t>
            </a:r>
            <a:r>
              <a:rPr lang="en-US" altLang="en-US" sz="2039" dirty="0" err="1"/>
              <a:t>mmol</a:t>
            </a:r>
            <a:r>
              <a:rPr lang="en-US" altLang="en-US" sz="2039" dirty="0"/>
              <a:t>/</a:t>
            </a:r>
            <a:r>
              <a:rPr lang="en-US" altLang="en-US" sz="2039" dirty="0" err="1"/>
              <a:t>mmol</a:t>
            </a:r>
            <a:r>
              <a:rPr lang="en-US" altLang="en-US" sz="2039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970340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Back to the case…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83303"/>
            <a:r>
              <a:rPr lang="en-US" altLang="en-US"/>
              <a:t>CBC – slightly elevated WBC and neuts</a:t>
            </a:r>
          </a:p>
          <a:p>
            <a:pPr marL="483303"/>
            <a:r>
              <a:rPr lang="en-US" altLang="en-US"/>
              <a:t>Lytes – N</a:t>
            </a:r>
          </a:p>
          <a:p>
            <a:pPr marL="483303"/>
            <a:r>
              <a:rPr lang="en-US" altLang="en-US"/>
              <a:t>Albumin </a:t>
            </a:r>
            <a:r>
              <a:rPr lang="en-US" altLang="en-US">
                <a:solidFill>
                  <a:srgbClr val="FE0024"/>
                </a:solidFill>
              </a:rPr>
              <a:t>29</a:t>
            </a:r>
            <a:r>
              <a:rPr lang="en-US" altLang="en-US"/>
              <a:t> (low)</a:t>
            </a:r>
          </a:p>
          <a:p>
            <a:pPr marL="483303"/>
            <a:r>
              <a:rPr lang="en-US" altLang="en-US"/>
              <a:t>Cr 84, urea 4.9 (normal)</a:t>
            </a:r>
          </a:p>
          <a:p>
            <a:pPr marL="483303"/>
            <a:r>
              <a:rPr lang="en-US" altLang="en-US"/>
              <a:t>ESR </a:t>
            </a:r>
            <a:r>
              <a:rPr lang="en-US" altLang="en-US">
                <a:solidFill>
                  <a:srgbClr val="FE0024"/>
                </a:solidFill>
              </a:rPr>
              <a:t>66 </a:t>
            </a:r>
            <a:r>
              <a:rPr lang="en-US" altLang="en-US"/>
              <a:t>and CRP </a:t>
            </a:r>
            <a:r>
              <a:rPr lang="en-US" altLang="en-US">
                <a:solidFill>
                  <a:srgbClr val="FE0024"/>
                </a:solidFill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19251242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Back to the case…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83303"/>
            <a:r>
              <a:rPr lang="en-US" altLang="en-US" sz="2800" dirty="0"/>
              <a:t>Special tests</a:t>
            </a:r>
          </a:p>
          <a:p>
            <a:pPr marL="840477" lvl="1"/>
            <a:r>
              <a:rPr lang="en-US" altLang="en-US" sz="2400" dirty="0"/>
              <a:t>C3, C4, ASOT, ANCAs, anti-GBM – normal</a:t>
            </a:r>
          </a:p>
          <a:p>
            <a:pPr marL="840477" lvl="1"/>
            <a:r>
              <a:rPr lang="en-US" altLang="en-US" sz="2400" dirty="0"/>
              <a:t>Immunoglobulins - normal</a:t>
            </a:r>
          </a:p>
        </p:txBody>
      </p:sp>
    </p:spTree>
    <p:extLst>
      <p:ext uri="{BB962C8B-B14F-4D97-AF65-F5344CB8AC3E}">
        <p14:creationId xmlns:p14="http://schemas.microsoft.com/office/powerpoint/2010/main" val="2097189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Back to the case…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83303"/>
            <a:r>
              <a:rPr lang="en-US" altLang="en-US" sz="2800" dirty="0"/>
              <a:t>US kidneys</a:t>
            </a:r>
          </a:p>
          <a:p>
            <a:pPr marL="840477" lvl="1">
              <a:spcBef>
                <a:spcPts val="1266"/>
              </a:spcBef>
            </a:pPr>
            <a:r>
              <a:rPr lang="en-US" altLang="en-US" sz="2400" dirty="0"/>
              <a:t>Enlarged kidneys, increased parenchymal echogenicity</a:t>
            </a:r>
          </a:p>
          <a:p>
            <a:pPr marL="840477" lvl="1">
              <a:spcBef>
                <a:spcPts val="1266"/>
              </a:spcBef>
            </a:pPr>
            <a:r>
              <a:rPr lang="en-US" altLang="en-US" sz="2400" dirty="0"/>
              <a:t>No </a:t>
            </a:r>
            <a:r>
              <a:rPr lang="en-US" altLang="en-US" sz="2400" dirty="0" err="1"/>
              <a:t>hydronephrosis</a:t>
            </a:r>
            <a:r>
              <a:rPr lang="en-US" altLang="en-US" sz="2400" dirty="0"/>
              <a:t> or </a:t>
            </a:r>
            <a:r>
              <a:rPr lang="en-US" altLang="en-US" sz="2400" dirty="0" err="1"/>
              <a:t>hydroureter</a:t>
            </a:r>
            <a:endParaRPr lang="en-US" altLang="en-US" sz="2400" dirty="0"/>
          </a:p>
          <a:p>
            <a:pPr marL="840477" lvl="1">
              <a:spcBef>
                <a:spcPts val="1266"/>
              </a:spcBef>
            </a:pPr>
            <a:r>
              <a:rPr lang="en-US" altLang="en-US" sz="2400" dirty="0"/>
              <a:t>Normal </a:t>
            </a:r>
            <a:r>
              <a:rPr lang="en-US" altLang="en-US" sz="2400" dirty="0" err="1"/>
              <a:t>doppler</a:t>
            </a:r>
            <a:r>
              <a:rPr lang="en-US" altLang="en-US" sz="2400" dirty="0"/>
              <a:t> exam</a:t>
            </a:r>
          </a:p>
        </p:txBody>
      </p:sp>
    </p:spTree>
    <p:extLst>
      <p:ext uri="{BB962C8B-B14F-4D97-AF65-F5344CB8AC3E}">
        <p14:creationId xmlns:p14="http://schemas.microsoft.com/office/powerpoint/2010/main" val="21724038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Back to the case…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8779" y="1703035"/>
            <a:ext cx="3312914" cy="4107656"/>
          </a:xfrm>
          <a:ln/>
        </p:spPr>
        <p:txBody>
          <a:bodyPr/>
          <a:lstStyle/>
          <a:p>
            <a:pPr marL="483303"/>
            <a:r>
              <a:rPr lang="en-US" altLang="en-US" sz="2391" dirty="0"/>
              <a:t>Biopsy</a:t>
            </a:r>
          </a:p>
          <a:p>
            <a:pPr marL="840477" lvl="1"/>
            <a:r>
              <a:rPr lang="en-US" altLang="en-US" sz="2180" dirty="0"/>
              <a:t>Acute tubular injury</a:t>
            </a:r>
          </a:p>
          <a:p>
            <a:pPr marL="840477" lvl="1"/>
            <a:r>
              <a:rPr lang="en-US" altLang="en-US" sz="2180" dirty="0"/>
              <a:t>IgA nephropathy (IgA mesangial staining)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49" y="1385046"/>
            <a:ext cx="4996786" cy="45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7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General Approach to Gross Hematuria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519020">
              <a:buSzPct val="99000"/>
              <a:buFontTx/>
              <a:buAutoNum type="arabicPeriod"/>
            </a:pPr>
            <a:r>
              <a:rPr lang="en-US" b="1" dirty="0"/>
              <a:t>Is it blood or just red urine?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/>
              <a:t>Are there red blood cells in the urine or just a </a:t>
            </a:r>
            <a:r>
              <a:rPr lang="en-US" dirty="0" err="1"/>
              <a:t>heme</a:t>
            </a:r>
            <a:r>
              <a:rPr lang="en-US" dirty="0"/>
              <a:t>-positive urinalysis?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/>
              <a:t>Where is it coming from (glomerular vs. non-glomerular)?</a:t>
            </a:r>
          </a:p>
          <a:p>
            <a:pPr marL="519020">
              <a:buSzPct val="99000"/>
              <a:buFontTx/>
              <a:buAutoNum type="arabicPeriod"/>
            </a:pPr>
            <a:r>
              <a:rPr lang="en-US" dirty="0"/>
              <a:t>No really, where is it coming from?</a:t>
            </a:r>
          </a:p>
        </p:txBody>
      </p:sp>
    </p:spTree>
    <p:extLst>
      <p:ext uri="{BB962C8B-B14F-4D97-AF65-F5344CB8AC3E}">
        <p14:creationId xmlns:p14="http://schemas.microsoft.com/office/powerpoint/2010/main" val="5372883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IgA Nephropathy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 indent="-401822"/>
            <a:r>
              <a:rPr lang="en-US" altLang="en-US" dirty="0"/>
              <a:t>2:1 Males : Females</a:t>
            </a:r>
          </a:p>
          <a:p>
            <a:pPr marL="625056" indent="-401822"/>
            <a:r>
              <a:rPr lang="en-US" altLang="en-US" dirty="0"/>
              <a:t>Most prevalent GN worldwide</a:t>
            </a:r>
          </a:p>
          <a:p>
            <a:pPr marL="937584" lvl="1" indent="-401822"/>
            <a:r>
              <a:rPr lang="en-US" altLang="en-US" sz="2000" dirty="0"/>
              <a:t>Japan, France, Italy and Australia: 18-40% of all GNs</a:t>
            </a:r>
          </a:p>
          <a:p>
            <a:pPr marL="937584" lvl="1" indent="-401822"/>
            <a:r>
              <a:rPr lang="en-US" altLang="en-US" sz="2000" dirty="0"/>
              <a:t>US, UK - 2-10%</a:t>
            </a:r>
          </a:p>
          <a:p>
            <a:pPr marL="625056" indent="-401822"/>
            <a:r>
              <a:rPr lang="en-US" altLang="en-US" dirty="0"/>
              <a:t>Peak incidence in 2</a:t>
            </a:r>
            <a:r>
              <a:rPr lang="en-US" altLang="en-US" baseline="32000" dirty="0"/>
              <a:t>nd</a:t>
            </a:r>
            <a:r>
              <a:rPr lang="en-US" altLang="en-US" dirty="0"/>
              <a:t> and 3</a:t>
            </a:r>
            <a:r>
              <a:rPr lang="en-US" altLang="en-US" baseline="32000" dirty="0"/>
              <a:t>rd</a:t>
            </a:r>
            <a:r>
              <a:rPr lang="en-US" altLang="en-US" dirty="0"/>
              <a:t> decade of life</a:t>
            </a:r>
          </a:p>
        </p:txBody>
      </p:sp>
    </p:spTree>
    <p:extLst>
      <p:ext uri="{BB962C8B-B14F-4D97-AF65-F5344CB8AC3E}">
        <p14:creationId xmlns:p14="http://schemas.microsoft.com/office/powerpoint/2010/main" val="28300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IgA Nephropathy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 indent="-401822">
              <a:spcBef>
                <a:spcPts val="600"/>
              </a:spcBef>
            </a:pPr>
            <a:r>
              <a:rPr lang="en-US" altLang="en-US" dirty="0"/>
              <a:t>Typical presentation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Macroscopic hematuria following an URTI by 1-2 days</a:t>
            </a:r>
          </a:p>
          <a:p>
            <a:pPr marL="625056" indent="-401822">
              <a:spcBef>
                <a:spcPts val="600"/>
              </a:spcBef>
            </a:pPr>
            <a:r>
              <a:rPr lang="en-US" altLang="en-US" dirty="0"/>
              <a:t>Other presentations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30-40%</a:t>
            </a:r>
          </a:p>
          <a:p>
            <a:pPr marL="1337634" lvl="2" indent="-401822">
              <a:spcBef>
                <a:spcPts val="600"/>
              </a:spcBef>
            </a:pPr>
            <a:r>
              <a:rPr lang="en-US" altLang="en-US" sz="2000" dirty="0" err="1"/>
              <a:t>Asx</a:t>
            </a:r>
            <a:r>
              <a:rPr lang="en-US" altLang="en-US" sz="2000" dirty="0"/>
              <a:t> microscopic hematuria ± proteinuria 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&lt;10%</a:t>
            </a:r>
          </a:p>
          <a:p>
            <a:pPr marL="1337634" lvl="2" indent="-401822">
              <a:spcBef>
                <a:spcPts val="600"/>
              </a:spcBef>
            </a:pPr>
            <a:r>
              <a:rPr lang="en-US" altLang="en-US" sz="2000" dirty="0"/>
              <a:t>Nephrotic syndrome</a:t>
            </a:r>
          </a:p>
          <a:p>
            <a:pPr marL="1337634" lvl="2" indent="-401822">
              <a:spcBef>
                <a:spcPts val="600"/>
              </a:spcBef>
            </a:pPr>
            <a:r>
              <a:rPr lang="en-US" altLang="en-US" sz="2000" dirty="0"/>
              <a:t>Mixed nephrotic/nephritic</a:t>
            </a:r>
          </a:p>
          <a:p>
            <a:pPr marL="1337634" lvl="2" indent="-401822">
              <a:spcBef>
                <a:spcPts val="600"/>
              </a:spcBef>
            </a:pPr>
            <a:r>
              <a:rPr lang="en-US" altLang="en-US" sz="2000" dirty="0"/>
              <a:t>Rapidly progressive glomerulonephritis</a:t>
            </a:r>
          </a:p>
          <a:p>
            <a:pPr marL="1794834" lvl="3" indent="-401822">
              <a:spcBef>
                <a:spcPts val="600"/>
              </a:spcBef>
            </a:pPr>
            <a:r>
              <a:rPr lang="en-US" altLang="en-US" sz="2000" dirty="0"/>
              <a:t>Acute nephritis (hematuria, proteinuria, renal insufficiency, HTN)</a:t>
            </a:r>
          </a:p>
          <a:p>
            <a:pPr marL="937584" lvl="1" indent="-401822">
              <a:spcBef>
                <a:spcPts val="600"/>
              </a:spcBef>
            </a:pPr>
            <a:endParaRPr lang="en-US" altLang="en-US" sz="2000" dirty="0"/>
          </a:p>
          <a:p>
            <a:pPr marL="937584" lvl="1" indent="-401822">
              <a:spcBef>
                <a:spcPts val="600"/>
              </a:spcBef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415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IgA Nephropathy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 indent="-401822"/>
            <a:r>
              <a:rPr lang="en-US" altLang="en-US" dirty="0"/>
              <a:t>Labs: usually normal</a:t>
            </a:r>
          </a:p>
          <a:p>
            <a:pPr marL="937584" lvl="1" indent="-401822"/>
            <a:r>
              <a:rPr lang="en-US" altLang="en-US" sz="2000" dirty="0"/>
              <a:t>Normal complement</a:t>
            </a:r>
          </a:p>
          <a:p>
            <a:pPr marL="937584" lvl="1" indent="-401822"/>
            <a:r>
              <a:rPr lang="en-US" altLang="en-US" sz="2000" dirty="0"/>
              <a:t>20-50% will have elevated serum IgA</a:t>
            </a:r>
          </a:p>
          <a:p>
            <a:pPr marL="625056" indent="-401822"/>
            <a:r>
              <a:rPr lang="en-US" altLang="en-US" dirty="0"/>
              <a:t>Diagnosis</a:t>
            </a:r>
          </a:p>
          <a:p>
            <a:pPr marL="937584" lvl="1" indent="-401822"/>
            <a:r>
              <a:rPr lang="en-US" altLang="en-US" sz="2000" dirty="0"/>
              <a:t>Can only be made with renal biopsy</a:t>
            </a:r>
          </a:p>
          <a:p>
            <a:pPr marL="1250112" lvl="2" indent="-401822"/>
            <a:r>
              <a:rPr lang="en-US" altLang="en-US" sz="2000" dirty="0"/>
              <a:t>See mesangial IgA deposits</a:t>
            </a:r>
          </a:p>
        </p:txBody>
      </p:sp>
    </p:spTree>
    <p:extLst>
      <p:ext uri="{BB962C8B-B14F-4D97-AF65-F5344CB8AC3E}">
        <p14:creationId xmlns:p14="http://schemas.microsoft.com/office/powerpoint/2010/main" val="31582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IgA Nephropathy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 indent="-401822">
              <a:spcBef>
                <a:spcPts val="600"/>
              </a:spcBef>
            </a:pPr>
            <a:r>
              <a:rPr lang="en-US" altLang="en-US" dirty="0"/>
              <a:t>Prognosis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20% - ESRD in 10 y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20% - ESRD in 25 y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60% - no progression</a:t>
            </a:r>
          </a:p>
          <a:p>
            <a:pPr marL="625056" indent="-401822">
              <a:spcBef>
                <a:spcPts val="600"/>
              </a:spcBef>
            </a:pPr>
            <a:r>
              <a:rPr lang="en-US" altLang="en-US" dirty="0"/>
              <a:t>Worse prognosis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Older age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Hypertension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Proteinuria (&gt;1g in 24 h urine)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Persistent microscopic hematuria</a:t>
            </a:r>
          </a:p>
          <a:p>
            <a:pPr marL="625056" indent="-401822">
              <a:spcBef>
                <a:spcPts val="600"/>
              </a:spcBef>
            </a:pPr>
            <a:r>
              <a:rPr lang="en-US" altLang="en-US" dirty="0"/>
              <a:t>Better prognosis</a:t>
            </a:r>
          </a:p>
          <a:p>
            <a:pPr marL="937584" lvl="1" indent="-401822">
              <a:spcBef>
                <a:spcPts val="600"/>
              </a:spcBef>
            </a:pPr>
            <a:r>
              <a:rPr lang="en-US" altLang="en-US" sz="2000" dirty="0"/>
              <a:t>Recurrent macroscopic hematuria</a:t>
            </a:r>
          </a:p>
        </p:txBody>
      </p:sp>
    </p:spTree>
    <p:extLst>
      <p:ext uri="{BB962C8B-B14F-4D97-AF65-F5344CB8AC3E}">
        <p14:creationId xmlns:p14="http://schemas.microsoft.com/office/powerpoint/2010/main" val="11680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IgA Nephropathy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6436" y="1942218"/>
            <a:ext cx="6732984" cy="4107656"/>
          </a:xfrm>
          <a:ln/>
        </p:spPr>
        <p:txBody>
          <a:bodyPr>
            <a:normAutofit lnSpcReduction="10000"/>
          </a:bodyPr>
          <a:lstStyle/>
          <a:p>
            <a:pPr marL="566134"/>
            <a:r>
              <a:rPr lang="en-US" altLang="en-US" dirty="0"/>
              <a:t>Treatment</a:t>
            </a:r>
          </a:p>
          <a:p>
            <a:pPr marL="937584" lvl="1" indent="-401822">
              <a:spcBef>
                <a:spcPts val="1081"/>
              </a:spcBef>
            </a:pPr>
            <a:r>
              <a:rPr lang="en-US" altLang="en-US" sz="1898" dirty="0"/>
              <a:t>Controversial</a:t>
            </a:r>
          </a:p>
          <a:p>
            <a:pPr marL="937584" lvl="1" indent="-401822">
              <a:spcBef>
                <a:spcPts val="1081"/>
              </a:spcBef>
            </a:pPr>
            <a:r>
              <a:rPr lang="en-US" altLang="en-US" sz="1898" dirty="0"/>
              <a:t>Some RCTs show benefits from prednisone</a:t>
            </a:r>
          </a:p>
          <a:p>
            <a:pPr marL="1250112" lvl="2" indent="-401822">
              <a:spcBef>
                <a:spcPts val="1081"/>
              </a:spcBef>
            </a:pPr>
            <a:r>
              <a:rPr lang="en-US" altLang="en-US" sz="1898" dirty="0"/>
              <a:t>Decrease proteinuria</a:t>
            </a:r>
          </a:p>
          <a:p>
            <a:pPr marL="1250112" lvl="2" indent="-401822">
              <a:spcBef>
                <a:spcPts val="1081"/>
              </a:spcBef>
            </a:pPr>
            <a:r>
              <a:rPr lang="en-US" altLang="en-US" sz="1898" dirty="0"/>
              <a:t>Slow progression of renal failure</a:t>
            </a:r>
          </a:p>
          <a:p>
            <a:pPr marL="937584" lvl="1" indent="-401822">
              <a:spcBef>
                <a:spcPts val="1081"/>
              </a:spcBef>
            </a:pPr>
            <a:r>
              <a:rPr lang="en-US" altLang="en-US" sz="1898" dirty="0"/>
              <a:t>RAS blockade (ACEI or ARB)</a:t>
            </a:r>
          </a:p>
          <a:p>
            <a:pPr marL="937584" lvl="1" indent="-401822">
              <a:spcBef>
                <a:spcPts val="1081"/>
              </a:spcBef>
            </a:pPr>
            <a:r>
              <a:rPr lang="en-US" altLang="en-US" sz="1898" dirty="0"/>
              <a:t>Probably little benefit from fish oils</a:t>
            </a:r>
          </a:p>
          <a:p>
            <a:pPr marL="625056" indent="-401822">
              <a:spcBef>
                <a:spcPts val="1081"/>
              </a:spcBef>
            </a:pPr>
            <a:r>
              <a:rPr lang="en-US" altLang="en-US" dirty="0"/>
              <a:t>Overall: </a:t>
            </a:r>
          </a:p>
          <a:p>
            <a:pPr marL="937584" lvl="1" indent="-401822">
              <a:spcBef>
                <a:spcPts val="1081"/>
              </a:spcBef>
            </a:pPr>
            <a:r>
              <a:rPr lang="en-US" altLang="en-US" sz="1898" dirty="0"/>
              <a:t>Consider steroids if nephrotic syndrome or renal insufficiency</a:t>
            </a:r>
          </a:p>
        </p:txBody>
      </p:sp>
    </p:spTree>
    <p:extLst>
      <p:ext uri="{BB962C8B-B14F-4D97-AF65-F5344CB8AC3E}">
        <p14:creationId xmlns:p14="http://schemas.microsoft.com/office/powerpoint/2010/main" val="4289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others…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 Basement Membrane Nephropathy</a:t>
            </a:r>
          </a:p>
          <a:p>
            <a:r>
              <a:rPr lang="en-US" dirty="0"/>
              <a:t>Hereditary Nephritis (aka </a:t>
            </a:r>
            <a:r>
              <a:rPr lang="en-US" dirty="0" err="1"/>
              <a:t>Alport</a:t>
            </a:r>
            <a:r>
              <a:rPr lang="en-US" dirty="0"/>
              <a:t> Syndrome)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08504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nephritis </a:t>
            </a:r>
            <a:br>
              <a:rPr lang="en-US" dirty="0"/>
            </a:br>
            <a:r>
              <a:rPr lang="en-US" dirty="0"/>
              <a:t>(aka </a:t>
            </a:r>
            <a:r>
              <a:rPr lang="en-US" dirty="0" err="1"/>
              <a:t>Alport</a:t>
            </a:r>
            <a:r>
              <a:rPr lang="en-US" dirty="0"/>
              <a:t> syndrome)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Pathology</a:t>
            </a:r>
          </a:p>
          <a:p>
            <a:pPr lvl="1"/>
            <a:r>
              <a:rPr lang="en-US" sz="2200" dirty="0"/>
              <a:t>Mutation in gene encoding one of the 6 alpha chains that comprise type 4 collagen (COL4)</a:t>
            </a:r>
          </a:p>
          <a:p>
            <a:r>
              <a:rPr lang="en-US" sz="3000" dirty="0"/>
              <a:t>Genetics</a:t>
            </a:r>
          </a:p>
          <a:p>
            <a:pPr lvl="1"/>
            <a:r>
              <a:rPr lang="en-US" sz="2200" dirty="0"/>
              <a:t>80% of mutations are X-linked COL4A5</a:t>
            </a:r>
          </a:p>
          <a:p>
            <a:pPr lvl="2"/>
            <a:r>
              <a:rPr lang="en-US" sz="2200" dirty="0"/>
              <a:t>Encodes alpha5 chain of type IV collagen</a:t>
            </a:r>
          </a:p>
          <a:p>
            <a:pPr lvl="2"/>
            <a:r>
              <a:rPr lang="en-US" sz="2200" dirty="0"/>
              <a:t>Females have variable penetrance (depends on type of mutation and degrees of </a:t>
            </a:r>
            <a:r>
              <a:rPr lang="en-US" sz="2200" dirty="0" err="1"/>
              <a:t>lyonization</a:t>
            </a:r>
            <a:r>
              <a:rPr lang="en-US" sz="2200" dirty="0"/>
              <a:t> of the X chromo)</a:t>
            </a:r>
          </a:p>
          <a:p>
            <a:pPr lvl="1"/>
            <a:r>
              <a:rPr lang="en-US" sz="2200" dirty="0"/>
              <a:t>Other forms include </a:t>
            </a:r>
          </a:p>
          <a:p>
            <a:pPr lvl="2"/>
            <a:r>
              <a:rPr lang="en-US" sz="2200" dirty="0"/>
              <a:t>AR – 15% (early onset renal failure in males and females)</a:t>
            </a:r>
          </a:p>
          <a:p>
            <a:pPr lvl="2"/>
            <a:r>
              <a:rPr lang="en-US" sz="2200" dirty="0"/>
              <a:t>AD – 5% (renal failure of varying severity)</a:t>
            </a:r>
          </a:p>
          <a:p>
            <a:pPr marL="457200" lvl="1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729415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Hereditary nephritis </a:t>
            </a:r>
            <a:br>
              <a:rPr lang="en-US" dirty="0"/>
            </a:br>
            <a:r>
              <a:rPr lang="en-US" dirty="0"/>
              <a:t>(aka </a:t>
            </a:r>
            <a:r>
              <a:rPr lang="en-US" dirty="0" err="1"/>
              <a:t>Alport</a:t>
            </a:r>
            <a:r>
              <a:rPr lang="en-US" dirty="0"/>
              <a:t> syndrome)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/>
              <a:t>Clinical</a:t>
            </a:r>
          </a:p>
          <a:p>
            <a:pPr lvl="1"/>
            <a:r>
              <a:rPr lang="en-US" sz="2000" dirty="0"/>
              <a:t>Kidneys</a:t>
            </a:r>
          </a:p>
          <a:p>
            <a:pPr lvl="2"/>
            <a:r>
              <a:rPr lang="en-US" sz="2000" dirty="0"/>
              <a:t>Persistent microscopic hematuria</a:t>
            </a:r>
          </a:p>
          <a:p>
            <a:pPr lvl="2"/>
            <a:r>
              <a:rPr lang="en-US" sz="2000" dirty="0"/>
              <a:t>Proteinuria (late childhood/</a:t>
            </a:r>
            <a:r>
              <a:rPr lang="en-US" sz="2000" dirty="0" err="1"/>
              <a:t>earlyadolescence</a:t>
            </a:r>
            <a:r>
              <a:rPr lang="en-US" sz="2000" dirty="0"/>
              <a:t>)</a:t>
            </a:r>
          </a:p>
          <a:p>
            <a:pPr lvl="2"/>
            <a:r>
              <a:rPr lang="en-US" sz="2000" dirty="0"/>
              <a:t> Renal failure (50% by age 25 y)</a:t>
            </a:r>
          </a:p>
          <a:p>
            <a:pPr lvl="2"/>
            <a:r>
              <a:rPr lang="en-US" sz="2000" dirty="0"/>
              <a:t>Interstitial nephritis</a:t>
            </a:r>
          </a:p>
          <a:p>
            <a:pPr lvl="2"/>
            <a:r>
              <a:rPr lang="en-US" sz="2000" dirty="0"/>
              <a:t>Macroscopic hematuria (with illness in some pts)</a:t>
            </a:r>
          </a:p>
          <a:p>
            <a:pPr lvl="2"/>
            <a:r>
              <a:rPr lang="en-US" sz="2000" dirty="0"/>
              <a:t>Hypertension (usually in teens)</a:t>
            </a:r>
          </a:p>
          <a:p>
            <a:pPr lvl="1"/>
            <a:r>
              <a:rPr lang="en-US" sz="2000" dirty="0"/>
              <a:t>ENT</a:t>
            </a:r>
          </a:p>
          <a:p>
            <a:pPr lvl="2"/>
            <a:r>
              <a:rPr lang="en-US" sz="2000" dirty="0"/>
              <a:t>SNHL in 50% by age 15y</a:t>
            </a:r>
          </a:p>
          <a:p>
            <a:pPr lvl="1"/>
            <a:r>
              <a:rPr lang="en-US" sz="2000" dirty="0" err="1"/>
              <a:t>Ophtho</a:t>
            </a:r>
            <a:endParaRPr lang="en-US" sz="2000" dirty="0"/>
          </a:p>
          <a:p>
            <a:pPr lvl="2"/>
            <a:r>
              <a:rPr lang="en-US" sz="2000" dirty="0"/>
              <a:t>Lenticonus of anterior lens capsule</a:t>
            </a:r>
          </a:p>
          <a:p>
            <a:pPr lvl="2"/>
            <a:r>
              <a:rPr lang="en-US" sz="2000" dirty="0"/>
              <a:t>Retinopathy</a:t>
            </a:r>
          </a:p>
          <a:p>
            <a:r>
              <a:rPr lang="en-US" sz="2800" dirty="0"/>
              <a:t>Diagnosis</a:t>
            </a:r>
          </a:p>
          <a:p>
            <a:pPr lvl="1"/>
            <a:r>
              <a:rPr lang="en-US" sz="2000" dirty="0"/>
              <a:t> - biopsy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367696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Basement Membrane Nephropathy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AKA Benign Familial Hematuria</a:t>
            </a:r>
          </a:p>
          <a:p>
            <a:r>
              <a:rPr lang="en-US" sz="3200" dirty="0"/>
              <a:t>Pathology: </a:t>
            </a:r>
          </a:p>
          <a:p>
            <a:pPr lvl="1"/>
            <a:r>
              <a:rPr lang="en-US" sz="2000" dirty="0"/>
              <a:t>Defects in COL4A3 or COL4A4</a:t>
            </a:r>
          </a:p>
          <a:p>
            <a:r>
              <a:rPr lang="en-US" sz="3200" dirty="0"/>
              <a:t>Epidemiology</a:t>
            </a:r>
          </a:p>
          <a:p>
            <a:pPr lvl="1"/>
            <a:r>
              <a:rPr lang="en-US" sz="2000" dirty="0"/>
              <a:t>5-9% of general population (i.e. common!)</a:t>
            </a:r>
          </a:p>
          <a:p>
            <a:r>
              <a:rPr lang="en-US" sz="3200" dirty="0"/>
              <a:t>Clinical Presentations</a:t>
            </a:r>
          </a:p>
          <a:p>
            <a:pPr lvl="1"/>
            <a:r>
              <a:rPr lang="en-US" sz="2000" dirty="0"/>
              <a:t>Microscopic hematuria</a:t>
            </a:r>
          </a:p>
          <a:p>
            <a:pPr lvl="2"/>
            <a:r>
              <a:rPr lang="en-US" sz="2000" dirty="0"/>
              <a:t>persistent or intermittent</a:t>
            </a:r>
          </a:p>
          <a:p>
            <a:pPr lvl="2"/>
            <a:r>
              <a:rPr lang="en-US" sz="2000" dirty="0"/>
              <a:t>Asymptomatic (usually incidentally discovered)</a:t>
            </a:r>
          </a:p>
          <a:p>
            <a:pPr lvl="1"/>
            <a:r>
              <a:rPr lang="en-US" sz="2000" dirty="0"/>
              <a:t>Macroscopic hematuria </a:t>
            </a:r>
          </a:p>
          <a:p>
            <a:pPr lvl="2"/>
            <a:r>
              <a:rPr lang="en-US" sz="2000" dirty="0"/>
              <a:t>May occur with URTI</a:t>
            </a:r>
          </a:p>
          <a:p>
            <a:pPr lvl="1"/>
            <a:r>
              <a:rPr lang="en-US" sz="2000" dirty="0"/>
              <a:t>Usually normal BP and no proteinuria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50280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Basement Membrane Nephropathy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Diagnosis</a:t>
            </a:r>
            <a:endParaRPr lang="en-US" sz="2000" dirty="0"/>
          </a:p>
          <a:p>
            <a:pPr lvl="1"/>
            <a:r>
              <a:rPr lang="en-US" sz="2000" dirty="0"/>
              <a:t>Usually clinical based on features of isolated micro hematuria with benign course</a:t>
            </a:r>
          </a:p>
          <a:p>
            <a:pPr lvl="1"/>
            <a:r>
              <a:rPr lang="en-US" sz="2000" dirty="0"/>
              <a:t>Definitive = renal biopsy</a:t>
            </a:r>
          </a:p>
          <a:p>
            <a:r>
              <a:rPr lang="en-US" sz="2800" dirty="0"/>
              <a:t>Course</a:t>
            </a:r>
          </a:p>
          <a:p>
            <a:pPr lvl="1"/>
            <a:r>
              <a:rPr lang="en-US" sz="2000" dirty="0"/>
              <a:t>Usually benign</a:t>
            </a:r>
          </a:p>
          <a:p>
            <a:pPr lvl="1"/>
            <a:r>
              <a:rPr lang="en-US" sz="2000" dirty="0"/>
              <a:t>Some – slowly progressive renal failure via glomerular injury</a:t>
            </a:r>
          </a:p>
          <a:p>
            <a:pPr lvl="2"/>
            <a:r>
              <a:rPr lang="en-US" sz="2000" dirty="0"/>
              <a:t>Increased risk with </a:t>
            </a:r>
          </a:p>
          <a:p>
            <a:pPr lvl="3"/>
            <a:r>
              <a:rPr lang="en-US" sz="2000" dirty="0" err="1"/>
              <a:t>famhx</a:t>
            </a:r>
            <a:r>
              <a:rPr lang="en-US" sz="2000" dirty="0"/>
              <a:t> of renal failure</a:t>
            </a:r>
          </a:p>
          <a:p>
            <a:pPr lvl="3"/>
            <a:r>
              <a:rPr lang="en-US" sz="2000" dirty="0"/>
              <a:t>Proteinuria</a:t>
            </a:r>
          </a:p>
          <a:p>
            <a:pPr marL="914400" lvl="2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846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9216</Words>
  <Application>Microsoft Office PowerPoint</Application>
  <PresentationFormat>On-screen Show (4:3)</PresentationFormat>
  <Paragraphs>1651</Paragraphs>
  <Slides>170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170</vt:i4>
      </vt:variant>
    </vt:vector>
  </HeadingPairs>
  <TitlesOfParts>
    <vt:vector size="182" baseType="lpstr">
      <vt:lpstr>Arial</vt:lpstr>
      <vt:lpstr>Calibri</vt:lpstr>
      <vt:lpstr>Century Gothic</vt:lpstr>
      <vt:lpstr>Courier New</vt:lpstr>
      <vt:lpstr>Futura</vt:lpstr>
      <vt:lpstr>Gill Sans</vt:lpstr>
      <vt:lpstr>Gill Sans Light</vt:lpstr>
      <vt:lpstr>Lucida Grande</vt:lpstr>
      <vt:lpstr>Optima</vt:lpstr>
      <vt:lpstr>Palatino Linotype</vt:lpstr>
      <vt:lpstr>Wingdings</vt:lpstr>
      <vt:lpstr>Executive</vt:lpstr>
      <vt:lpstr>Pediatric Nephrology Review</vt:lpstr>
      <vt:lpstr>Outline</vt:lpstr>
      <vt:lpstr>Approach to the Abnormal Urinalysis</vt:lpstr>
      <vt:lpstr>Case 1</vt:lpstr>
      <vt:lpstr>Hematuria</vt:lpstr>
      <vt:lpstr>Gross vs microscopic</vt:lpstr>
      <vt:lpstr>Gross vs Microscopic</vt:lpstr>
      <vt:lpstr>General Approach to Gross Hematuria</vt:lpstr>
      <vt:lpstr>General Approach to Gross Hematuria</vt:lpstr>
      <vt:lpstr>1. Is it blood or just red urine?</vt:lpstr>
      <vt:lpstr>1. Is it blood or just red urine?</vt:lpstr>
      <vt:lpstr>Urinalysis - 1</vt:lpstr>
      <vt:lpstr>Urinalysis - 1</vt:lpstr>
      <vt:lpstr>Causes of red urine</vt:lpstr>
      <vt:lpstr>General Approach</vt:lpstr>
      <vt:lpstr>General Approach</vt:lpstr>
      <vt:lpstr>Urinalysis - 2</vt:lpstr>
      <vt:lpstr>Urinalysis - 2</vt:lpstr>
      <vt:lpstr>Question </vt:lpstr>
      <vt:lpstr>2. Are there RBC’s in the urine?</vt:lpstr>
      <vt:lpstr>2. Are there RBC’s in the urine?</vt:lpstr>
      <vt:lpstr>2. Are there RBC’s in the urine?</vt:lpstr>
      <vt:lpstr>General Approach</vt:lpstr>
      <vt:lpstr>Case 1 revisited</vt:lpstr>
      <vt:lpstr>Case 1 revisited</vt:lpstr>
      <vt:lpstr>Case 1 revisited</vt:lpstr>
      <vt:lpstr>3. Where is it coming from?</vt:lpstr>
      <vt:lpstr>3. Where is it coming from?</vt:lpstr>
      <vt:lpstr>3. Where is it coming from?</vt:lpstr>
      <vt:lpstr>Non-glomerular blood</vt:lpstr>
      <vt:lpstr>Non-glomerular blood</vt:lpstr>
      <vt:lpstr>Glomerular bleeding</vt:lpstr>
      <vt:lpstr>Glomerular bleeding</vt:lpstr>
      <vt:lpstr>Glomerular bleeding</vt:lpstr>
      <vt:lpstr>Glomerular bleeding</vt:lpstr>
      <vt:lpstr>Case 1 revisited</vt:lpstr>
      <vt:lpstr>General Approach</vt:lpstr>
      <vt:lpstr>Etiology of gross hematuria</vt:lpstr>
      <vt:lpstr>Etiology</vt:lpstr>
      <vt:lpstr>Differential for hematuria</vt:lpstr>
      <vt:lpstr>Differential for hematuria</vt:lpstr>
      <vt:lpstr>Differential for hematuria</vt:lpstr>
      <vt:lpstr>PowerPoint Presentation</vt:lpstr>
      <vt:lpstr>Gross hematuria - history</vt:lpstr>
      <vt:lpstr>Gross hematuria - PE</vt:lpstr>
      <vt:lpstr>Next steps</vt:lpstr>
      <vt:lpstr>PowerPoint Presentation</vt:lpstr>
      <vt:lpstr>Case 1 revisited</vt:lpstr>
      <vt:lpstr>PowerPoint Presentation</vt:lpstr>
      <vt:lpstr>Case 1 revisited</vt:lpstr>
      <vt:lpstr>Key history for glomerular hematuria</vt:lpstr>
      <vt:lpstr>Key history for glomerular hematuria</vt:lpstr>
      <vt:lpstr>Key PE for glomerular hematuria</vt:lpstr>
      <vt:lpstr>Case 1 revisited</vt:lpstr>
      <vt:lpstr>Glomerulonephritis</vt:lpstr>
      <vt:lpstr>Nephritic clinical presentation in children</vt:lpstr>
      <vt:lpstr>Investigations for glomerular hematuria</vt:lpstr>
      <vt:lpstr>Investigations for glomerular hematuria</vt:lpstr>
      <vt:lpstr>Investigations for glomerular hematuria</vt:lpstr>
      <vt:lpstr>Case 1 revisited</vt:lpstr>
      <vt:lpstr>Post-infectious glomerulonephritis</vt:lpstr>
      <vt:lpstr>Post-infectious glomerulonephritis</vt:lpstr>
      <vt:lpstr>Post-infectious glomerulonephritis</vt:lpstr>
      <vt:lpstr>Post-infectious glomerulonephritis</vt:lpstr>
      <vt:lpstr>Post-infectious glomerulonephritis</vt:lpstr>
      <vt:lpstr>Post-infectious glomerulonephritis</vt:lpstr>
      <vt:lpstr>Microscopic Hematuria</vt:lpstr>
      <vt:lpstr>Case 2</vt:lpstr>
      <vt:lpstr>Case 2</vt:lpstr>
      <vt:lpstr>Microscopic hematuria</vt:lpstr>
      <vt:lpstr>Microscopic hematuria</vt:lpstr>
      <vt:lpstr>1. Is it persistent?</vt:lpstr>
      <vt:lpstr>1. Is it persistent?</vt:lpstr>
      <vt:lpstr>Microscopic hematuria</vt:lpstr>
      <vt:lpstr>2. Where is it coming from?</vt:lpstr>
      <vt:lpstr>2. Where is it coming from?</vt:lpstr>
      <vt:lpstr>Case 2</vt:lpstr>
      <vt:lpstr>Microscopic hematuria</vt:lpstr>
      <vt:lpstr>Back to the case…</vt:lpstr>
      <vt:lpstr>Differential for hematuria</vt:lpstr>
      <vt:lpstr>Back to the case…</vt:lpstr>
      <vt:lpstr>Back to the case…</vt:lpstr>
      <vt:lpstr>Back to the case…</vt:lpstr>
      <vt:lpstr>Differential for hematuria</vt:lpstr>
      <vt:lpstr>Back to the case…</vt:lpstr>
      <vt:lpstr>Back to the case…</vt:lpstr>
      <vt:lpstr>Back to the case…</vt:lpstr>
      <vt:lpstr>Back to the case…</vt:lpstr>
      <vt:lpstr>Back to the case…</vt:lpstr>
      <vt:lpstr>IgA Nephropathy</vt:lpstr>
      <vt:lpstr>IgA Nephropathy</vt:lpstr>
      <vt:lpstr>IgA Nephropathy</vt:lpstr>
      <vt:lpstr>IgA Nephropathy</vt:lpstr>
      <vt:lpstr>IgA Nephropathy</vt:lpstr>
      <vt:lpstr>A few others…</vt:lpstr>
      <vt:lpstr>Hereditary nephritis  (aka Alport syndrome)</vt:lpstr>
      <vt:lpstr>Hereditary nephritis  (aka Alport syndrome)</vt:lpstr>
      <vt:lpstr>Thin Basement Membrane Nephropathy</vt:lpstr>
      <vt:lpstr>Thin Basement Membrane Nephropathy</vt:lpstr>
      <vt:lpstr>Isolated and persistent glomerular hematuria</vt:lpstr>
      <vt:lpstr>Summary - hematuria</vt:lpstr>
      <vt:lpstr>Proteinuria</vt:lpstr>
      <vt:lpstr>Case 3</vt:lpstr>
      <vt:lpstr>PowerPoint Presentation</vt:lpstr>
      <vt:lpstr>PowerPoint Presentation</vt:lpstr>
      <vt:lpstr>Case 3</vt:lpstr>
      <vt:lpstr>Outline</vt:lpstr>
      <vt:lpstr>Measuring Proteinuria</vt:lpstr>
      <vt:lpstr>Measuring proteinuria</vt:lpstr>
      <vt:lpstr>Measuring proteinuria</vt:lpstr>
      <vt:lpstr>Problem with the u/a</vt:lpstr>
      <vt:lpstr>Measuring proteinuria</vt:lpstr>
      <vt:lpstr>Normal protein excretion</vt:lpstr>
      <vt:lpstr>Normal protein excretion</vt:lpstr>
      <vt:lpstr>Normal protein excretion</vt:lpstr>
      <vt:lpstr>Normal protein excretion</vt:lpstr>
      <vt:lpstr>Abnormal protein excretion</vt:lpstr>
      <vt:lpstr>Abnormal protein excretion</vt:lpstr>
      <vt:lpstr>PowerPoint Presentation</vt:lpstr>
      <vt:lpstr>Reasons for increased protein</vt:lpstr>
      <vt:lpstr>Reasons for increased protein</vt:lpstr>
      <vt:lpstr>Reasons for increased protein</vt:lpstr>
      <vt:lpstr>Back to case 3</vt:lpstr>
      <vt:lpstr>Approach to Asx child with mild proteinuria</vt:lpstr>
      <vt:lpstr>Orthostatic proteinuria</vt:lpstr>
      <vt:lpstr>Orthostatic proteinuria</vt:lpstr>
      <vt:lpstr>Approach to Asx child with mild proteinuria</vt:lpstr>
      <vt:lpstr>Approach to Asx child with mild proteinuria</vt:lpstr>
      <vt:lpstr>Back to case 3</vt:lpstr>
      <vt:lpstr>Approach to child with nephrotic range proteinuria</vt:lpstr>
      <vt:lpstr>Approach to child with nephrotic range proteinuria</vt:lpstr>
      <vt:lpstr>Question Which of the following features are NOT associated with minimal change disease?</vt:lpstr>
      <vt:lpstr>Minimal Change Disease</vt:lpstr>
      <vt:lpstr>Minimal Change Disease</vt:lpstr>
      <vt:lpstr>Minimal Change Disease</vt:lpstr>
      <vt:lpstr>Minimal Change Disease</vt:lpstr>
      <vt:lpstr>Minimal Change Disease</vt:lpstr>
      <vt:lpstr>Minimal Change Disease</vt:lpstr>
      <vt:lpstr>Minimal Change Disease</vt:lpstr>
      <vt:lpstr>Summary - proteinuria</vt:lpstr>
      <vt:lpstr>Hypertension</vt:lpstr>
      <vt:lpstr>Hypertension</vt:lpstr>
      <vt:lpstr>Urgency vs Emergency</vt:lpstr>
      <vt:lpstr>Urgency vs Emergency</vt:lpstr>
      <vt:lpstr>Treatment for Emergencies</vt:lpstr>
      <vt:lpstr>Treatment for urgencies</vt:lpstr>
      <vt:lpstr>Treatment for urgencies</vt:lpstr>
      <vt:lpstr>Now for the rare stuff that the Royal College loves most</vt:lpstr>
      <vt:lpstr>Barrter and Gitelman Syndrome</vt:lpstr>
      <vt:lpstr>Bartter Syndrome</vt:lpstr>
      <vt:lpstr>Bartter Syndrome</vt:lpstr>
      <vt:lpstr>Bartter Syndrome</vt:lpstr>
      <vt:lpstr>Bartter Syndrome</vt:lpstr>
      <vt:lpstr>Bartter Syndrome</vt:lpstr>
      <vt:lpstr>Gittelman Syndrome</vt:lpstr>
      <vt:lpstr>Gitelman Syndrome</vt:lpstr>
      <vt:lpstr>Gitelman Syndrome</vt:lpstr>
      <vt:lpstr>Gitelman Syndrome</vt:lpstr>
      <vt:lpstr>Gitelman Syndrome</vt:lpstr>
      <vt:lpstr>Similarities</vt:lpstr>
      <vt:lpstr>Comparison chart</vt:lpstr>
      <vt:lpstr>RTA</vt:lpstr>
      <vt:lpstr>Renal handling of bicarbonate </vt:lpstr>
      <vt:lpstr>Overall problem in RTAs</vt:lpstr>
      <vt:lpstr>Proximal RTAs</vt:lpstr>
      <vt:lpstr>Proximal RTAs</vt:lpstr>
      <vt:lpstr>Distal RTAs</vt:lpstr>
      <vt:lpstr>Distal RTAs</vt:lpstr>
      <vt:lpstr>PowerPoint Presentation</vt:lpstr>
      <vt:lpstr>Urine anion gap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Anke Banks</dc:creator>
  <cp:lastModifiedBy>Theresa Wu</cp:lastModifiedBy>
  <cp:revision>130</cp:revision>
  <dcterms:created xsi:type="dcterms:W3CDTF">2016-09-12T04:24:55Z</dcterms:created>
  <dcterms:modified xsi:type="dcterms:W3CDTF">2020-04-15T20:27:01Z</dcterms:modified>
</cp:coreProperties>
</file>